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2"/>
  </p:notesMasterIdLst>
  <p:sldIdLst>
    <p:sldId id="265" r:id="rId5"/>
    <p:sldId id="364" r:id="rId6"/>
    <p:sldId id="436" r:id="rId7"/>
    <p:sldId id="445" r:id="rId8"/>
    <p:sldId id="446" r:id="rId9"/>
    <p:sldId id="447" r:id="rId10"/>
    <p:sldId id="448" r:id="rId11"/>
    <p:sldId id="449" r:id="rId12"/>
    <p:sldId id="437" r:id="rId13"/>
    <p:sldId id="438" r:id="rId14"/>
    <p:sldId id="450" r:id="rId15"/>
    <p:sldId id="451" r:id="rId16"/>
    <p:sldId id="452" r:id="rId17"/>
    <p:sldId id="454" r:id="rId18"/>
    <p:sldId id="455" r:id="rId19"/>
    <p:sldId id="453" r:id="rId20"/>
    <p:sldId id="439" r:id="rId21"/>
    <p:sldId id="456" r:id="rId22"/>
    <p:sldId id="457" r:id="rId23"/>
    <p:sldId id="458" r:id="rId24"/>
    <p:sldId id="459" r:id="rId25"/>
    <p:sldId id="460" r:id="rId26"/>
    <p:sldId id="461" r:id="rId27"/>
    <p:sldId id="462" r:id="rId28"/>
    <p:sldId id="440" r:id="rId29"/>
    <p:sldId id="463" r:id="rId30"/>
    <p:sldId id="464" r:id="rId31"/>
    <p:sldId id="466" r:id="rId32"/>
    <p:sldId id="467" r:id="rId33"/>
    <p:sldId id="468" r:id="rId34"/>
    <p:sldId id="469" r:id="rId35"/>
    <p:sldId id="441" r:id="rId36"/>
    <p:sldId id="470" r:id="rId37"/>
    <p:sldId id="471" r:id="rId38"/>
    <p:sldId id="472" r:id="rId39"/>
    <p:sldId id="473" r:id="rId40"/>
    <p:sldId id="475" r:id="rId41"/>
    <p:sldId id="474" r:id="rId42"/>
    <p:sldId id="442" r:id="rId43"/>
    <p:sldId id="476" r:id="rId44"/>
    <p:sldId id="477" r:id="rId45"/>
    <p:sldId id="478" r:id="rId46"/>
    <p:sldId id="479" r:id="rId47"/>
    <p:sldId id="480" r:id="rId48"/>
    <p:sldId id="481" r:id="rId49"/>
    <p:sldId id="443" r:id="rId50"/>
    <p:sldId id="482" r:id="rId51"/>
    <p:sldId id="483" r:id="rId52"/>
    <p:sldId id="484" r:id="rId53"/>
    <p:sldId id="485" r:id="rId54"/>
    <p:sldId id="444" r:id="rId55"/>
    <p:sldId id="486" r:id="rId56"/>
    <p:sldId id="487" r:id="rId57"/>
    <p:sldId id="488" r:id="rId58"/>
    <p:sldId id="489" r:id="rId59"/>
    <p:sldId id="490" r:id="rId60"/>
    <p:sldId id="491" r:id="rId61"/>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5DC"/>
    <a:srgbClr val="0D0D0F"/>
    <a:srgbClr val="7DA0EF"/>
    <a:srgbClr val="74BA43"/>
    <a:srgbClr val="F0F1F5"/>
    <a:srgbClr val="4764A8"/>
    <a:srgbClr val="FFFFFF"/>
    <a:srgbClr val="173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B75823-2C32-4CB0-BB17-7378E859AD97}" v="658" dt="2025-12-03T20:41:17.380"/>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390" y="-2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91BC4-9449-436F-BD4F-9617BF82A5B3}" type="datetimeFigureOut">
              <a:rPr lang="pt-BR" smtClean="0"/>
              <a:t>10/12/2025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BA61E-4923-4B51-A11B-3B835291C89A}" type="slidenum">
              <a:rPr lang="pt-BR" smtClean="0"/>
              <a:t>‹nº›</a:t>
            </a:fld>
            <a:endParaRPr lang="pt-BR"/>
          </a:p>
        </p:txBody>
      </p:sp>
    </p:spTree>
    <p:extLst>
      <p:ext uri="{BB962C8B-B14F-4D97-AF65-F5344CB8AC3E}">
        <p14:creationId xmlns:p14="http://schemas.microsoft.com/office/powerpoint/2010/main" val="451453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0ED2-8A0A-6E13-75AF-F337D9B89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8D2AAD8D-812D-9C0D-9068-3770B74CB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126C543-0811-8948-3CFF-709C6C18EB9D}"/>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2DDEF88A-7D44-D892-1C2E-0AB2ECAB7751}"/>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0F59EAF-8F4A-451C-0F33-804AD4CDC7E8}"/>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08228982-976A-E224-AE0E-56DF94D1F90A}"/>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4B37F5B7-E427-636B-B92D-6FBDBC840CAC}"/>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498FC5D5-7E7E-232A-56CF-7BF680C919A0}"/>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9997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77EC-B27C-CC22-F218-62E1F3560E54}"/>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C3AD246-5BF0-F7AB-2932-194E3C640B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6F80D61-F3E7-81C3-CFB4-CDE8DCB39934}"/>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A63C317A-96D7-706C-7A80-DB8BA3E54F8F}"/>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6A2A25A-E4A8-C2FB-2DF1-E9A8A8D3BA4F}"/>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159A19D1-1E2E-3CA1-74E1-9B0E70E1DDB2}"/>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8" name="Picture 4">
            <a:extLst>
              <a:ext uri="{FF2B5EF4-FFF2-40B4-BE49-F238E27FC236}">
                <a16:creationId xmlns:a16="http://schemas.microsoft.com/office/drawing/2014/main" id="{8A636BC5-83EE-6FD9-35E5-43C7D87DC3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9" name="Fluxograma: Processo Alternativo 13">
            <a:extLst>
              <a:ext uri="{FF2B5EF4-FFF2-40B4-BE49-F238E27FC236}">
                <a16:creationId xmlns:a16="http://schemas.microsoft.com/office/drawing/2014/main" id="{9C5386BC-C7AE-A9D4-2BC6-3B49E55CE3FE}"/>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A green line art of a robot arm and a virtual reality headset&#10;&#10;Description automatically generated">
            <a:extLst>
              <a:ext uri="{FF2B5EF4-FFF2-40B4-BE49-F238E27FC236}">
                <a16:creationId xmlns:a16="http://schemas.microsoft.com/office/drawing/2014/main" id="{A5FE4CF8-76FA-59A2-5FDB-5B33E14035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21360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DA4F84-A1D4-08BC-BD4F-48EA57404A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7AFE439-25FD-A81F-1E96-835329B95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69A1AF7-5362-F783-E053-BA637AE5D966}"/>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AC81EFDF-BCED-5099-3313-FE4E88E859E0}"/>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A1174B98-72A8-58C3-6C18-A817C04B72DB}"/>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D438BA00-DF55-2055-767E-A234A2B06E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267680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CB62-9C11-142A-63BE-748D5B724B4D}"/>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E9E0B481-CF05-B5FD-11EA-27CD8A7D3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E18F77D-C1B4-23A2-330C-80942872FCCB}"/>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F33AC103-A133-35A4-B209-8C9634E68023}"/>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98D93AF1-0BEA-199C-69E2-BB191A6A3D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EE3E31EB-E3B8-A273-0E01-FF4761789AE5}"/>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88E7F819-6743-16FE-2E49-1BBF259A2998}"/>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23383125-5D99-792F-2CBD-6B4A020B616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643287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9AF2-EBB4-6F27-33D2-243BE561D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2BB0F59C-852E-FE5F-3E75-628E5C8478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D23CAB-FA27-ED3A-1A63-F1991E9B15CA}"/>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47898156-6705-2254-BF25-7E235337ECC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03D8695E-243E-B974-E831-C68F750B7829}"/>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7" name="Rectangle 6">
            <a:extLst>
              <a:ext uri="{FF2B5EF4-FFF2-40B4-BE49-F238E27FC236}">
                <a16:creationId xmlns:a16="http://schemas.microsoft.com/office/drawing/2014/main" id="{87DCC5F2-A385-E062-0F98-BB358A4E890D}"/>
              </a:ext>
            </a:extLst>
          </p:cNvPr>
          <p:cNvSpPr/>
          <p:nvPr userDrawn="1"/>
        </p:nvSpPr>
        <p:spPr>
          <a:xfrm>
            <a:off x="0" y="0"/>
            <a:ext cx="12192000" cy="6858000"/>
          </a:xfrm>
          <a:prstGeom prst="rect">
            <a:avLst/>
          </a:prstGeom>
          <a:solidFill>
            <a:srgbClr val="1738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402A0284-2CD8-F596-1CCD-4B8F2E58EDCA}"/>
              </a:ext>
            </a:extLst>
          </p:cNvPr>
          <p:cNvPicPr>
            <a:picLocks noChangeAspect="1"/>
          </p:cNvPicPr>
          <p:nvPr userDrawn="1"/>
        </p:nvPicPr>
        <p:blipFill>
          <a:blip r:embed="rId2"/>
          <a:stretch>
            <a:fillRect/>
          </a:stretch>
        </p:blipFill>
        <p:spPr>
          <a:xfrm>
            <a:off x="11271250" y="136525"/>
            <a:ext cx="768350" cy="768350"/>
          </a:xfrm>
          <a:prstGeom prst="rect">
            <a:avLst/>
          </a:prstGeom>
        </p:spPr>
      </p:pic>
    </p:spTree>
    <p:extLst>
      <p:ext uri="{BB962C8B-B14F-4D97-AF65-F5344CB8AC3E}">
        <p14:creationId xmlns:p14="http://schemas.microsoft.com/office/powerpoint/2010/main" val="406939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2AA1-2081-29C2-1EDE-C412FB332ED3}"/>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06D9F689-4539-9413-86E9-F31CC88983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EBF8E353-F389-C3D4-6B28-F29F6E7B6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BDFD596C-29E6-F9A0-AD79-E0DEFB7EC3A4}"/>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6" name="Footer Placeholder 5">
            <a:extLst>
              <a:ext uri="{FF2B5EF4-FFF2-40B4-BE49-F238E27FC236}">
                <a16:creationId xmlns:a16="http://schemas.microsoft.com/office/drawing/2014/main" id="{DD64FACA-9F60-C825-6204-0A54732A7C9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0C3500CA-2B67-3A23-A10B-1AEA9DA5F381}"/>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8" name="Rectangle 7">
            <a:extLst>
              <a:ext uri="{FF2B5EF4-FFF2-40B4-BE49-F238E27FC236}">
                <a16:creationId xmlns:a16="http://schemas.microsoft.com/office/drawing/2014/main" id="{261D3DDB-5F8C-120C-D4D0-1E726178E526}"/>
              </a:ext>
            </a:extLst>
          </p:cNvPr>
          <p:cNvSpPr/>
          <p:nvPr userDrawn="1"/>
        </p:nvSpPr>
        <p:spPr>
          <a:xfrm>
            <a:off x="0" y="0"/>
            <a:ext cx="12192000" cy="6858000"/>
          </a:xfrm>
          <a:prstGeom prst="rect">
            <a:avLst/>
          </a:prstGeom>
          <a:solidFill>
            <a:srgbClr val="74BA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E9E5D0C1-CCA5-4EF1-3E2B-1132647AA721}"/>
              </a:ext>
            </a:extLst>
          </p:cNvPr>
          <p:cNvPicPr>
            <a:picLocks noChangeAspect="1"/>
          </p:cNvPicPr>
          <p:nvPr userDrawn="1"/>
        </p:nvPicPr>
        <p:blipFill>
          <a:blip r:embed="rId2">
            <a:biLevel thresh="25000"/>
          </a:blip>
          <a:stretch>
            <a:fillRect/>
          </a:stretch>
        </p:blipFill>
        <p:spPr>
          <a:xfrm>
            <a:off x="11254408" y="185738"/>
            <a:ext cx="824948" cy="824948"/>
          </a:xfrm>
          <a:prstGeom prst="rect">
            <a:avLst/>
          </a:prstGeom>
        </p:spPr>
      </p:pic>
    </p:spTree>
    <p:extLst>
      <p:ext uri="{BB962C8B-B14F-4D97-AF65-F5344CB8AC3E}">
        <p14:creationId xmlns:p14="http://schemas.microsoft.com/office/powerpoint/2010/main" val="45199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5B7-57FB-161B-E823-16E12A754C44}"/>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BF17CDF3-CCC0-A3CF-591F-A15E2A118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7E0CC9-ABEB-8408-D2FF-61192B7FE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8F431019-14E2-95EE-E97B-D328EE677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9E1CA-A32F-8146-B1E4-C91D040004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EB8A7C4B-3569-FBB7-701D-74D934082DB4}"/>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8" name="Footer Placeholder 7">
            <a:extLst>
              <a:ext uri="{FF2B5EF4-FFF2-40B4-BE49-F238E27FC236}">
                <a16:creationId xmlns:a16="http://schemas.microsoft.com/office/drawing/2014/main" id="{3D8FFC3F-986C-2D3F-66E5-32F7AD2B7889}"/>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930B6E73-B223-B8A2-632A-2C961D8671E4}"/>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0" name="Picture 9" descr="A logo with green and black text&#10;&#10;Description automatically generated">
            <a:extLst>
              <a:ext uri="{FF2B5EF4-FFF2-40B4-BE49-F238E27FC236}">
                <a16:creationId xmlns:a16="http://schemas.microsoft.com/office/drawing/2014/main" id="{C5EB5D3D-BE85-36B7-70E6-DF9481D03145}"/>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14066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0468-FEA9-9FFD-CE5F-6F4B9D9F3EE0}"/>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DFA8E351-C595-E464-9F3B-6084A28DC557}"/>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4" name="Footer Placeholder 3">
            <a:extLst>
              <a:ext uri="{FF2B5EF4-FFF2-40B4-BE49-F238E27FC236}">
                <a16:creationId xmlns:a16="http://schemas.microsoft.com/office/drawing/2014/main" id="{9D4A673E-2F99-CEE3-2442-99389EBA524F}"/>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D9F2469-0422-BB32-85DE-8228DB6419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6" name="Picture 5" descr="A logo with green and black text&#10;&#10;Description automatically generated">
            <a:extLst>
              <a:ext uri="{FF2B5EF4-FFF2-40B4-BE49-F238E27FC236}">
                <a16:creationId xmlns:a16="http://schemas.microsoft.com/office/drawing/2014/main" id="{C5150B15-5577-5E81-F088-230A91EC1ED5}"/>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7" name="Picture 4">
            <a:extLst>
              <a:ext uri="{FF2B5EF4-FFF2-40B4-BE49-F238E27FC236}">
                <a16:creationId xmlns:a16="http://schemas.microsoft.com/office/drawing/2014/main" id="{389EA8A4-08B5-5BAA-9AC5-6127B958D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8" name="Fluxograma: Processo Alternativo 13">
            <a:extLst>
              <a:ext uri="{FF2B5EF4-FFF2-40B4-BE49-F238E27FC236}">
                <a16:creationId xmlns:a16="http://schemas.microsoft.com/office/drawing/2014/main" id="{B378BB90-2A3E-E781-2353-A14263E84977}"/>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6" descr="A green line art of a robot arm and a virtual reality headset&#10;&#10;Description automatically generated">
            <a:extLst>
              <a:ext uri="{FF2B5EF4-FFF2-40B4-BE49-F238E27FC236}">
                <a16:creationId xmlns:a16="http://schemas.microsoft.com/office/drawing/2014/main" id="{0FB5A492-07D6-4A1E-78C8-D67ABCB3D7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331923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DFE0C-C119-20E5-4358-ADE7ED87FFBD}"/>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3" name="Footer Placeholder 2">
            <a:extLst>
              <a:ext uri="{FF2B5EF4-FFF2-40B4-BE49-F238E27FC236}">
                <a16:creationId xmlns:a16="http://schemas.microsoft.com/office/drawing/2014/main" id="{35A2E6BD-D841-2B9F-4A5D-52EC43A1BB58}"/>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D52820BB-0C86-0875-75BE-249EA44341D3}"/>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9" name="Imagem 8" descr="Uma imagem contendo Texto&#10;&#10;O conteúdo gerado por IA pode estar incorreto.">
            <a:extLst>
              <a:ext uri="{FF2B5EF4-FFF2-40B4-BE49-F238E27FC236}">
                <a16:creationId xmlns:a16="http://schemas.microsoft.com/office/drawing/2014/main" id="{813C5FA5-2B8E-B3BD-5CDC-0BE18A207900}"/>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0" name="Imagem 9" descr="Uma imagem contendo Texto&#10;&#10;O conteúdo gerado por IA pode estar incorreto.">
            <a:extLst>
              <a:ext uri="{FF2B5EF4-FFF2-40B4-BE49-F238E27FC236}">
                <a16:creationId xmlns:a16="http://schemas.microsoft.com/office/drawing/2014/main" id="{5EFF583B-5F3A-8FBD-D103-73BF5C5FBFC5}"/>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1" name="Imagem 10" descr="Uma imagem contendo Texto&#10;&#10;O conteúdo gerado por IA pode estar incorreto.">
            <a:extLst>
              <a:ext uri="{FF2B5EF4-FFF2-40B4-BE49-F238E27FC236}">
                <a16:creationId xmlns:a16="http://schemas.microsoft.com/office/drawing/2014/main" id="{F68BFEBD-0BB9-1EA5-44A5-32320AC4CB9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834386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1936-C7D1-934C-D129-D13688492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D2D80970-75B6-8963-8E48-ED0DA1C08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00B3292-9AF8-DA58-5042-DEE64C866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6A4D6-1029-829B-1A5F-069DF14AFE8A}"/>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6" name="Footer Placeholder 5">
            <a:extLst>
              <a:ext uri="{FF2B5EF4-FFF2-40B4-BE49-F238E27FC236}">
                <a16:creationId xmlns:a16="http://schemas.microsoft.com/office/drawing/2014/main" id="{2E0D1A05-E96B-38B5-FCF6-FFE0DA7B236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DFF15B4-7E2A-C01B-D4E1-75F0B7DA0ED2}"/>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8AE5502E-6CB4-9853-A6A5-42E9DC8EEF98}"/>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381820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B52E-CB1D-4367-7FC1-D639A39E5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BAB9AD3F-F6C7-5A2D-590A-9FD5487B0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9303788A-D600-B722-9702-F712D9F67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062EE-0D95-3118-B84D-D41FCB5361BF}"/>
              </a:ext>
            </a:extLst>
          </p:cNvPr>
          <p:cNvSpPr>
            <a:spLocks noGrp="1"/>
          </p:cNvSpPr>
          <p:nvPr>
            <p:ph type="dt" sz="half" idx="10"/>
          </p:nvPr>
        </p:nvSpPr>
        <p:spPr/>
        <p:txBody>
          <a:bodyPr/>
          <a:lstStyle/>
          <a:p>
            <a:fld id="{52048280-DEC5-6740-B170-5C849DC1A91D}" type="datetimeFigureOut">
              <a:rPr lang="en-BR" smtClean="0"/>
              <a:t>12/10/2025</a:t>
            </a:fld>
            <a:endParaRPr lang="en-BR"/>
          </a:p>
        </p:txBody>
      </p:sp>
      <p:sp>
        <p:nvSpPr>
          <p:cNvPr id="6" name="Footer Placeholder 5">
            <a:extLst>
              <a:ext uri="{FF2B5EF4-FFF2-40B4-BE49-F238E27FC236}">
                <a16:creationId xmlns:a16="http://schemas.microsoft.com/office/drawing/2014/main" id="{368CE30F-0EF9-1869-15F1-FE336404F47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48E69F7E-ECBF-11A1-9138-A4E313E78A46}"/>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3B3522D6-C677-71CE-3A23-99A4E50207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409097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D26A3-5249-A393-B66B-1483E7BD2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8F0E0777-DBBE-87EB-D22F-35C67708C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73D94A7-CBA6-D18E-4E13-1B7EEC589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048280-DEC5-6740-B170-5C849DC1A91D}" type="datetimeFigureOut">
              <a:rPr lang="en-BR" smtClean="0"/>
              <a:t>12/10/2025</a:t>
            </a:fld>
            <a:endParaRPr lang="en-BR"/>
          </a:p>
        </p:txBody>
      </p:sp>
      <p:sp>
        <p:nvSpPr>
          <p:cNvPr id="5" name="Footer Placeholder 4">
            <a:extLst>
              <a:ext uri="{FF2B5EF4-FFF2-40B4-BE49-F238E27FC236}">
                <a16:creationId xmlns:a16="http://schemas.microsoft.com/office/drawing/2014/main" id="{DD7D0B53-06EA-CF6C-5DDF-61F6BCEE4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R"/>
          </a:p>
        </p:txBody>
      </p:sp>
      <p:sp>
        <p:nvSpPr>
          <p:cNvPr id="6" name="Slide Number Placeholder 5">
            <a:extLst>
              <a:ext uri="{FF2B5EF4-FFF2-40B4-BE49-F238E27FC236}">
                <a16:creationId xmlns:a16="http://schemas.microsoft.com/office/drawing/2014/main" id="{251E7156-46A8-D766-B88F-B968ECF8A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55217A-BCB2-1846-9468-83CC719C2930}" type="slidenum">
              <a:rPr lang="en-BR" smtClean="0"/>
              <a:t>‹nº›</a:t>
            </a:fld>
            <a:endParaRPr lang="en-BR"/>
          </a:p>
        </p:txBody>
      </p:sp>
    </p:spTree>
    <p:extLst>
      <p:ext uri="{BB962C8B-B14F-4D97-AF65-F5344CB8AC3E}">
        <p14:creationId xmlns:p14="http://schemas.microsoft.com/office/powerpoint/2010/main" val="420070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2FF3-619E-E98C-6406-BBAAD70FE665}"/>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A991D971-8A66-8F20-A41B-C35CCCC11DA8}"/>
              </a:ext>
            </a:extLst>
          </p:cNvPr>
          <p:cNvPicPr>
            <a:picLocks noChangeAspect="1"/>
          </p:cNvPicPr>
          <p:nvPr/>
        </p:nvPicPr>
        <p:blipFill>
          <a:blip r:embed="rId2"/>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A442A754-CF69-A3AC-5B86-E4CBDFF74169}"/>
              </a:ext>
            </a:extLst>
          </p:cNvPr>
          <p:cNvSpPr txBox="1"/>
          <p:nvPr/>
        </p:nvSpPr>
        <p:spPr>
          <a:xfrm>
            <a:off x="695369" y="3802118"/>
            <a:ext cx="5727850" cy="369332"/>
          </a:xfrm>
          <a:prstGeom prst="rect">
            <a:avLst/>
          </a:prstGeom>
          <a:noFill/>
        </p:spPr>
        <p:txBody>
          <a:bodyPr wrap="none" rtlCol="0">
            <a:spAutoFit/>
          </a:bodyPr>
          <a:lstStyle/>
          <a:p>
            <a:r>
              <a:rPr lang="pt-BR">
                <a:latin typeface="Montserrat" pitchFamily="2" charset="77"/>
              </a:rPr>
              <a:t>Núcleo de Capacitação em Inteligência Artificial</a:t>
            </a:r>
          </a:p>
        </p:txBody>
      </p:sp>
      <p:pic>
        <p:nvPicPr>
          <p:cNvPr id="2" name="Imagem 1" descr="Uma imagem contendo Texto&#10;&#10;O conteúdo gerado por IA pode estar incorreto.">
            <a:extLst>
              <a:ext uri="{FF2B5EF4-FFF2-40B4-BE49-F238E27FC236}">
                <a16:creationId xmlns:a16="http://schemas.microsoft.com/office/drawing/2014/main" id="{D9CE3225-DDE6-B600-9BE3-0A441CFFAD01}"/>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81ECF388-9A2D-534E-04C3-9C02E857937B}"/>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pic>
        <p:nvPicPr>
          <p:cNvPr id="6" name="Imagem 5" descr="Ícone&#10;&#10;O conteúdo gerado por IA pode estar incorreto.">
            <a:extLst>
              <a:ext uri="{FF2B5EF4-FFF2-40B4-BE49-F238E27FC236}">
                <a16:creationId xmlns:a16="http://schemas.microsoft.com/office/drawing/2014/main" id="{6A2960D7-44A7-4148-479A-87822C97D23C}"/>
              </a:ext>
            </a:extLst>
          </p:cNvPr>
          <p:cNvPicPr>
            <a:picLocks noChangeAspect="1"/>
          </p:cNvPicPr>
          <p:nvPr/>
        </p:nvPicPr>
        <p:blipFill>
          <a:blip r:embed="rId4"/>
          <a:stretch>
            <a:fillRect/>
          </a:stretch>
        </p:blipFill>
        <p:spPr>
          <a:xfrm>
            <a:off x="806599" y="3191201"/>
            <a:ext cx="1854305" cy="638349"/>
          </a:xfrm>
          <a:prstGeom prst="rect">
            <a:avLst/>
          </a:prstGeom>
        </p:spPr>
      </p:pic>
    </p:spTree>
    <p:extLst>
      <p:ext uri="{BB962C8B-B14F-4D97-AF65-F5344CB8AC3E}">
        <p14:creationId xmlns:p14="http://schemas.microsoft.com/office/powerpoint/2010/main" val="417042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E1042-5666-7239-E9A5-94B0B465A993}"/>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C27B6895-32AD-B483-9A43-CFDCDA9B5690}"/>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Pretrained</a:t>
            </a:r>
            <a:r>
              <a:rPr lang="pt-BR" sz="2400" dirty="0">
                <a:solidFill>
                  <a:schemeClr val="accent4"/>
                </a:solidFill>
                <a:latin typeface="Montserrat" panose="00000500000000000000" pitchFamily="2" charset="0"/>
              </a:rPr>
              <a:t> Models for </a:t>
            </a:r>
            <a:r>
              <a:rPr lang="pt-BR" sz="2400" dirty="0" err="1">
                <a:solidFill>
                  <a:schemeClr val="accent4"/>
                </a:solidFill>
                <a:latin typeface="Montserrat" panose="00000500000000000000" pitchFamily="2" charset="0"/>
              </a:rPr>
              <a:t>Transfer</a:t>
            </a:r>
            <a:r>
              <a:rPr lang="pt-BR" sz="2400" dirty="0">
                <a:solidFill>
                  <a:schemeClr val="accent4"/>
                </a:solidFill>
                <a:latin typeface="Montserrat" panose="00000500000000000000" pitchFamily="2" charset="0"/>
              </a:rPr>
              <a:t> Learning</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6FACAEB1-C358-41E4-8D30-AABC2C998CE3}"/>
              </a:ext>
            </a:extLst>
          </p:cNvPr>
          <p:cNvSpPr txBox="1"/>
          <p:nvPr/>
        </p:nvSpPr>
        <p:spPr>
          <a:xfrm>
            <a:off x="610528" y="1569825"/>
            <a:ext cx="11020194" cy="923330"/>
          </a:xfrm>
          <a:prstGeom prst="rect">
            <a:avLst/>
          </a:prstGeom>
          <a:noFill/>
        </p:spPr>
        <p:txBody>
          <a:bodyPr wrap="square">
            <a:spAutoFit/>
          </a:bodyPr>
          <a:lstStyle/>
          <a:p>
            <a:r>
              <a:rPr lang="pt-BR" dirty="0">
                <a:latin typeface="Montserrat" panose="00000500000000000000" pitchFamily="2" charset="0"/>
              </a:rPr>
              <a:t>O </a:t>
            </a:r>
            <a:r>
              <a:rPr lang="pt-BR" dirty="0" err="1">
                <a:latin typeface="Montserrat" panose="00000500000000000000" pitchFamily="2" charset="0"/>
              </a:rPr>
              <a:t>dataset</a:t>
            </a:r>
            <a:r>
              <a:rPr lang="pt-BR" dirty="0">
                <a:latin typeface="Montserrat" panose="00000500000000000000" pitchFamily="2" charset="0"/>
              </a:rPr>
              <a:t> Flowers102 possui três divisões: treino, validação e teste. As duas primeiras têm 10 imagens por classe, enquanto o teste varia entre 20 e 238 imagens por classe. Podemos baixar e preparar os dados usando o seguinte código:</a:t>
            </a:r>
          </a:p>
        </p:txBody>
      </p:sp>
      <p:pic>
        <p:nvPicPr>
          <p:cNvPr id="6" name="Imagem 5" descr="Texto&#10;&#10;O conteúdo gerado por IA pode estar incorreto.">
            <a:extLst>
              <a:ext uri="{FF2B5EF4-FFF2-40B4-BE49-F238E27FC236}">
                <a16:creationId xmlns:a16="http://schemas.microsoft.com/office/drawing/2014/main" id="{B08CBDDA-C229-FE18-DCA2-2BE022016361}"/>
              </a:ext>
            </a:extLst>
          </p:cNvPr>
          <p:cNvPicPr>
            <a:picLocks noChangeAspect="1"/>
          </p:cNvPicPr>
          <p:nvPr/>
        </p:nvPicPr>
        <p:blipFill>
          <a:blip r:embed="rId2"/>
          <a:stretch>
            <a:fillRect/>
          </a:stretch>
        </p:blipFill>
        <p:spPr>
          <a:xfrm>
            <a:off x="2827658" y="2916044"/>
            <a:ext cx="5640866" cy="1571844"/>
          </a:xfrm>
          <a:prstGeom prst="rect">
            <a:avLst/>
          </a:prstGeom>
        </p:spPr>
      </p:pic>
      <p:sp>
        <p:nvSpPr>
          <p:cNvPr id="8" name="CaixaDeTexto 7">
            <a:extLst>
              <a:ext uri="{FF2B5EF4-FFF2-40B4-BE49-F238E27FC236}">
                <a16:creationId xmlns:a16="http://schemas.microsoft.com/office/drawing/2014/main" id="{AF2395A8-D27B-C3EB-D7F8-1DF0DA5289BD}"/>
              </a:ext>
            </a:extLst>
          </p:cNvPr>
          <p:cNvSpPr txBox="1"/>
          <p:nvPr/>
        </p:nvSpPr>
        <p:spPr>
          <a:xfrm>
            <a:off x="713678" y="5051500"/>
            <a:ext cx="11020194" cy="646331"/>
          </a:xfrm>
          <a:prstGeom prst="rect">
            <a:avLst/>
          </a:prstGeom>
          <a:noFill/>
        </p:spPr>
        <p:txBody>
          <a:bodyPr wrap="square">
            <a:spAutoFit/>
          </a:bodyPr>
          <a:lstStyle/>
          <a:p>
            <a:r>
              <a:rPr lang="pt-BR" dirty="0">
                <a:latin typeface="Montserrat" panose="00000500000000000000" pitchFamily="2" charset="0"/>
              </a:rPr>
              <a:t>Usamos </a:t>
            </a:r>
            <a:r>
              <a:rPr lang="pt-BR" dirty="0" err="1">
                <a:latin typeface="Montserrat" panose="00000500000000000000" pitchFamily="2" charset="0"/>
              </a:rPr>
              <a:t>partial</a:t>
            </a:r>
            <a:r>
              <a:rPr lang="pt-BR" dirty="0">
                <a:latin typeface="Montserrat" panose="00000500000000000000" pitchFamily="2" charset="0"/>
              </a:rPr>
              <a:t>() para não repetir argumentos e </a:t>
            </a:r>
            <a:r>
              <a:rPr lang="pt-BR" dirty="0" err="1">
                <a:latin typeface="Montserrat" panose="00000500000000000000" pitchFamily="2" charset="0"/>
              </a:rPr>
              <a:t>transform</a:t>
            </a:r>
            <a:r>
              <a:rPr lang="pt-BR" dirty="0">
                <a:latin typeface="Montserrat" panose="00000500000000000000" pitchFamily="2" charset="0"/>
              </a:rPr>
              <a:t>=</a:t>
            </a:r>
            <a:r>
              <a:rPr lang="pt-BR" dirty="0" err="1">
                <a:latin typeface="Montserrat" panose="00000500000000000000" pitchFamily="2" charset="0"/>
              </a:rPr>
              <a:t>weights.transforms</a:t>
            </a:r>
            <a:r>
              <a:rPr lang="pt-BR" dirty="0">
                <a:latin typeface="Montserrat" panose="00000500000000000000" pitchFamily="2" charset="0"/>
              </a:rPr>
              <a:t>() para </a:t>
            </a:r>
            <a:r>
              <a:rPr lang="pt-BR" dirty="0" err="1">
                <a:latin typeface="Montserrat" panose="00000500000000000000" pitchFamily="2" charset="0"/>
              </a:rPr>
              <a:t>preprocessar</a:t>
            </a:r>
            <a:r>
              <a:rPr lang="pt-BR" dirty="0">
                <a:latin typeface="Montserrat" panose="00000500000000000000" pitchFamily="2" charset="0"/>
              </a:rPr>
              <a:t> as imagens na carga.</a:t>
            </a:r>
          </a:p>
        </p:txBody>
      </p:sp>
    </p:spTree>
    <p:extLst>
      <p:ext uri="{BB962C8B-B14F-4D97-AF65-F5344CB8AC3E}">
        <p14:creationId xmlns:p14="http://schemas.microsoft.com/office/powerpoint/2010/main" val="168163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772A5-9959-A9D8-3FE0-B86192075116}"/>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9FB8590-1149-2743-D523-8F667D0F0BAE}"/>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Pretrained</a:t>
            </a:r>
            <a:r>
              <a:rPr lang="pt-BR" sz="2400" dirty="0">
                <a:solidFill>
                  <a:schemeClr val="accent4"/>
                </a:solidFill>
                <a:latin typeface="Montserrat" panose="00000500000000000000" pitchFamily="2" charset="0"/>
              </a:rPr>
              <a:t> Models for </a:t>
            </a:r>
            <a:r>
              <a:rPr lang="pt-BR" sz="2400" dirty="0" err="1">
                <a:solidFill>
                  <a:schemeClr val="accent4"/>
                </a:solidFill>
                <a:latin typeface="Montserrat" panose="00000500000000000000" pitchFamily="2" charset="0"/>
              </a:rPr>
              <a:t>Transfer</a:t>
            </a:r>
            <a:r>
              <a:rPr lang="pt-BR" sz="2400" dirty="0">
                <a:solidFill>
                  <a:schemeClr val="accent4"/>
                </a:solidFill>
                <a:latin typeface="Montserrat" panose="00000500000000000000" pitchFamily="2" charset="0"/>
              </a:rPr>
              <a:t> Learning</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4C65D839-84E9-9E9E-25EB-0EAE129F90BE}"/>
              </a:ext>
            </a:extLst>
          </p:cNvPr>
          <p:cNvSpPr txBox="1"/>
          <p:nvPr/>
        </p:nvSpPr>
        <p:spPr>
          <a:xfrm>
            <a:off x="733192" y="1732453"/>
            <a:ext cx="11020194" cy="646331"/>
          </a:xfrm>
          <a:prstGeom prst="rect">
            <a:avLst/>
          </a:prstGeom>
          <a:noFill/>
        </p:spPr>
        <p:txBody>
          <a:bodyPr wrap="square">
            <a:spAutoFit/>
          </a:bodyPr>
          <a:lstStyle/>
          <a:p>
            <a:r>
              <a:rPr lang="pt-BR">
                <a:latin typeface="Montserrat" panose="00000500000000000000" pitchFamily="2" charset="0"/>
              </a:rPr>
              <a:t>Após carregar os conjuntos de dados, criamos os data loaders para treinamento, validação e teste:</a:t>
            </a:r>
            <a:endParaRPr lang="pt-BR" dirty="0">
              <a:latin typeface="Montserrat" panose="00000500000000000000" pitchFamily="2" charset="0"/>
            </a:endParaRPr>
          </a:p>
        </p:txBody>
      </p:sp>
      <p:pic>
        <p:nvPicPr>
          <p:cNvPr id="9" name="Imagem 8" descr="Texto&#10;&#10;O conteúdo gerado por IA pode estar incorreto.">
            <a:extLst>
              <a:ext uri="{FF2B5EF4-FFF2-40B4-BE49-F238E27FC236}">
                <a16:creationId xmlns:a16="http://schemas.microsoft.com/office/drawing/2014/main" id="{07A6FCB2-1184-C22F-1DBB-B297BFAC734D}"/>
              </a:ext>
            </a:extLst>
          </p:cNvPr>
          <p:cNvPicPr>
            <a:picLocks noChangeAspect="1"/>
          </p:cNvPicPr>
          <p:nvPr/>
        </p:nvPicPr>
        <p:blipFill>
          <a:blip r:embed="rId2"/>
          <a:stretch>
            <a:fillRect/>
          </a:stretch>
        </p:blipFill>
        <p:spPr>
          <a:xfrm>
            <a:off x="2980890" y="2769140"/>
            <a:ext cx="6230219" cy="1000265"/>
          </a:xfrm>
          <a:prstGeom prst="rect">
            <a:avLst/>
          </a:prstGeom>
        </p:spPr>
      </p:pic>
      <p:sp>
        <p:nvSpPr>
          <p:cNvPr id="11" name="CaixaDeTexto 10">
            <a:extLst>
              <a:ext uri="{FF2B5EF4-FFF2-40B4-BE49-F238E27FC236}">
                <a16:creationId xmlns:a16="http://schemas.microsoft.com/office/drawing/2014/main" id="{4A81B5AE-1DB1-6A78-8306-ACA8ACAE1089}"/>
              </a:ext>
            </a:extLst>
          </p:cNvPr>
          <p:cNvSpPr txBox="1"/>
          <p:nvPr/>
        </p:nvSpPr>
        <p:spPr>
          <a:xfrm>
            <a:off x="733192" y="4479216"/>
            <a:ext cx="10875228" cy="646331"/>
          </a:xfrm>
          <a:prstGeom prst="rect">
            <a:avLst/>
          </a:prstGeom>
          <a:noFill/>
        </p:spPr>
        <p:txBody>
          <a:bodyPr wrap="square">
            <a:spAutoFit/>
          </a:bodyPr>
          <a:lstStyle/>
          <a:p>
            <a:r>
              <a:rPr lang="pt-BR" dirty="0">
                <a:latin typeface="Montserrat" panose="00000500000000000000" pitchFamily="2" charset="0"/>
              </a:rPr>
              <a:t>O Flowers102 não possui nomes de classes incluídos, então podemos defini-los manualmente, por exemplo: </a:t>
            </a:r>
            <a:r>
              <a:rPr lang="pt-BR" dirty="0" err="1">
                <a:latin typeface="Montserrat" panose="00000500000000000000" pitchFamily="2" charset="0"/>
              </a:rPr>
              <a:t>class_names</a:t>
            </a:r>
            <a:r>
              <a:rPr lang="pt-BR" dirty="0">
                <a:latin typeface="Montserrat" panose="00000500000000000000" pitchFamily="2" charset="0"/>
              </a:rPr>
              <a:t> = ['</a:t>
            </a:r>
            <a:r>
              <a:rPr lang="pt-BR" dirty="0" err="1">
                <a:latin typeface="Montserrat" panose="00000500000000000000" pitchFamily="2" charset="0"/>
              </a:rPr>
              <a:t>pink</a:t>
            </a:r>
            <a:r>
              <a:rPr lang="pt-BR" dirty="0">
                <a:latin typeface="Montserrat" panose="00000500000000000000" pitchFamily="2" charset="0"/>
              </a:rPr>
              <a:t> </a:t>
            </a:r>
            <a:r>
              <a:rPr lang="pt-BR" dirty="0" err="1">
                <a:latin typeface="Montserrat" panose="00000500000000000000" pitchFamily="2" charset="0"/>
              </a:rPr>
              <a:t>primrose</a:t>
            </a:r>
            <a:r>
              <a:rPr lang="pt-BR" dirty="0">
                <a:latin typeface="Montserrat" panose="00000500000000000000" pitchFamily="2" charset="0"/>
              </a:rPr>
              <a:t>', ..., '</a:t>
            </a:r>
            <a:r>
              <a:rPr lang="pt-BR" dirty="0" err="1">
                <a:latin typeface="Montserrat" panose="00000500000000000000" pitchFamily="2" charset="0"/>
              </a:rPr>
              <a:t>blackberry</a:t>
            </a:r>
            <a:r>
              <a:rPr lang="pt-BR" dirty="0">
                <a:latin typeface="Montserrat" panose="00000500000000000000" pitchFamily="2" charset="0"/>
              </a:rPr>
              <a:t> </a:t>
            </a:r>
            <a:r>
              <a:rPr lang="pt-BR" dirty="0" err="1">
                <a:latin typeface="Montserrat" panose="00000500000000000000" pitchFamily="2" charset="0"/>
              </a:rPr>
              <a:t>lily</a:t>
            </a:r>
            <a:r>
              <a:rPr lang="pt-BR" dirty="0">
                <a:latin typeface="Montserrat" panose="00000500000000000000" pitchFamily="2" charset="0"/>
              </a:rPr>
              <a:t>']. </a:t>
            </a:r>
          </a:p>
        </p:txBody>
      </p:sp>
    </p:spTree>
    <p:extLst>
      <p:ext uri="{BB962C8B-B14F-4D97-AF65-F5344CB8AC3E}">
        <p14:creationId xmlns:p14="http://schemas.microsoft.com/office/powerpoint/2010/main" val="1664101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F563F-A121-7168-FD86-062F09FF27AF}"/>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4802DB09-9368-966E-A43F-6A1BC2404A53}"/>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Pretrained</a:t>
            </a:r>
            <a:r>
              <a:rPr lang="pt-BR" sz="2400" dirty="0">
                <a:solidFill>
                  <a:schemeClr val="accent4"/>
                </a:solidFill>
                <a:latin typeface="Montserrat" panose="00000500000000000000" pitchFamily="2" charset="0"/>
              </a:rPr>
              <a:t> Models for </a:t>
            </a:r>
            <a:r>
              <a:rPr lang="pt-BR" sz="2400" dirty="0" err="1">
                <a:solidFill>
                  <a:schemeClr val="accent4"/>
                </a:solidFill>
                <a:latin typeface="Montserrat" panose="00000500000000000000" pitchFamily="2" charset="0"/>
              </a:rPr>
              <a:t>Transfer</a:t>
            </a:r>
            <a:r>
              <a:rPr lang="pt-BR" sz="2400" dirty="0">
                <a:solidFill>
                  <a:schemeClr val="accent4"/>
                </a:solidFill>
                <a:latin typeface="Montserrat" panose="00000500000000000000" pitchFamily="2" charset="0"/>
              </a:rPr>
              <a:t> Learning</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7EB64433-C63F-F6AC-AC3E-38A8A18BD01D}"/>
              </a:ext>
            </a:extLst>
          </p:cNvPr>
          <p:cNvSpPr txBox="1"/>
          <p:nvPr/>
        </p:nvSpPr>
        <p:spPr>
          <a:xfrm>
            <a:off x="733192" y="1966629"/>
            <a:ext cx="11020194" cy="646331"/>
          </a:xfrm>
          <a:prstGeom prst="rect">
            <a:avLst/>
          </a:prstGeom>
          <a:noFill/>
        </p:spPr>
        <p:txBody>
          <a:bodyPr wrap="square">
            <a:spAutoFit/>
          </a:bodyPr>
          <a:lstStyle/>
          <a:p>
            <a:r>
              <a:rPr lang="pt-BR" dirty="0">
                <a:latin typeface="Montserrat" panose="00000500000000000000" pitchFamily="2" charset="0"/>
              </a:rPr>
              <a:t>O modelo </a:t>
            </a:r>
            <a:r>
              <a:rPr lang="pt-BR" dirty="0" err="1">
                <a:latin typeface="Montserrat" panose="00000500000000000000" pitchFamily="2" charset="0"/>
              </a:rPr>
              <a:t>ConvNeXt</a:t>
            </a:r>
            <a:r>
              <a:rPr lang="pt-BR" dirty="0">
                <a:latin typeface="Montserrat" panose="00000500000000000000" pitchFamily="2" charset="0"/>
              </a:rPr>
              <a:t>-base foi treinado para 1.000 classes do </a:t>
            </a:r>
            <a:r>
              <a:rPr lang="pt-BR" dirty="0" err="1">
                <a:latin typeface="Montserrat" panose="00000500000000000000" pitchFamily="2" charset="0"/>
              </a:rPr>
              <a:t>ImageNet</a:t>
            </a:r>
            <a:r>
              <a:rPr lang="pt-BR" dirty="0">
                <a:latin typeface="Montserrat" panose="00000500000000000000" pitchFamily="2" charset="0"/>
              </a:rPr>
              <a:t>, mas agora precisamos de apenas 102. Para isso, removemos a cabeça original e substituímos por uma nova:</a:t>
            </a:r>
          </a:p>
        </p:txBody>
      </p:sp>
      <p:pic>
        <p:nvPicPr>
          <p:cNvPr id="10" name="Imagem 9" descr="Texto&#10;&#10;O conteúdo gerado por IA pode estar incorreto.">
            <a:extLst>
              <a:ext uri="{FF2B5EF4-FFF2-40B4-BE49-F238E27FC236}">
                <a16:creationId xmlns:a16="http://schemas.microsoft.com/office/drawing/2014/main" id="{1C3D34FB-0656-E5A3-6757-FA0983ED6733}"/>
              </a:ext>
            </a:extLst>
          </p:cNvPr>
          <p:cNvPicPr>
            <a:picLocks noChangeAspect="1"/>
          </p:cNvPicPr>
          <p:nvPr/>
        </p:nvPicPr>
        <p:blipFill>
          <a:blip r:embed="rId2"/>
          <a:stretch>
            <a:fillRect/>
          </a:stretch>
        </p:blipFill>
        <p:spPr>
          <a:xfrm>
            <a:off x="3314312" y="3062236"/>
            <a:ext cx="5563376" cy="733527"/>
          </a:xfrm>
          <a:prstGeom prst="rect">
            <a:avLst/>
          </a:prstGeom>
        </p:spPr>
      </p:pic>
      <p:sp>
        <p:nvSpPr>
          <p:cNvPr id="13" name="CaixaDeTexto 12">
            <a:extLst>
              <a:ext uri="{FF2B5EF4-FFF2-40B4-BE49-F238E27FC236}">
                <a16:creationId xmlns:a16="http://schemas.microsoft.com/office/drawing/2014/main" id="{0F0D572A-900C-8435-2FCC-9008F16138B5}"/>
              </a:ext>
            </a:extLst>
          </p:cNvPr>
          <p:cNvSpPr txBox="1"/>
          <p:nvPr/>
        </p:nvSpPr>
        <p:spPr>
          <a:xfrm>
            <a:off x="733192" y="4386883"/>
            <a:ext cx="9815861" cy="646331"/>
          </a:xfrm>
          <a:prstGeom prst="rect">
            <a:avLst/>
          </a:prstGeom>
          <a:noFill/>
        </p:spPr>
        <p:txBody>
          <a:bodyPr wrap="square">
            <a:spAutoFit/>
          </a:bodyPr>
          <a:lstStyle/>
          <a:p>
            <a:r>
              <a:rPr lang="pt-BR" dirty="0">
                <a:latin typeface="Montserrat" panose="00000500000000000000" pitchFamily="2" charset="0"/>
              </a:rPr>
              <a:t>A cabeça original é um </a:t>
            </a:r>
            <a:r>
              <a:rPr lang="pt-BR" dirty="0" err="1">
                <a:latin typeface="Montserrat" panose="00000500000000000000" pitchFamily="2" charset="0"/>
              </a:rPr>
              <a:t>nn.Sequential</a:t>
            </a:r>
            <a:r>
              <a:rPr lang="pt-BR" dirty="0">
                <a:latin typeface="Montserrat" panose="00000500000000000000" pitchFamily="2" charset="0"/>
              </a:rPr>
              <a:t> composto por LayerNorm2d, </a:t>
            </a:r>
            <a:r>
              <a:rPr lang="pt-BR" dirty="0" err="1">
                <a:latin typeface="Montserrat" panose="00000500000000000000" pitchFamily="2" charset="0"/>
              </a:rPr>
              <a:t>Flatten</a:t>
            </a:r>
            <a:r>
              <a:rPr lang="pt-BR" dirty="0">
                <a:latin typeface="Montserrat" panose="00000500000000000000" pitchFamily="2" charset="0"/>
              </a:rPr>
              <a:t> e Linear com 1024 entradas e 1000 saídas. Não há figura neste slide.</a:t>
            </a:r>
          </a:p>
        </p:txBody>
      </p:sp>
    </p:spTree>
    <p:extLst>
      <p:ext uri="{BB962C8B-B14F-4D97-AF65-F5344CB8AC3E}">
        <p14:creationId xmlns:p14="http://schemas.microsoft.com/office/powerpoint/2010/main" val="2367892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7C758-7F26-95ED-80AB-6F5E30DD1D2F}"/>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E1E5273D-8827-293A-49E9-17F848ADC0FD}"/>
              </a:ext>
            </a:extLst>
          </p:cNvPr>
          <p:cNvSpPr txBox="1"/>
          <p:nvPr/>
        </p:nvSpPr>
        <p:spPr>
          <a:xfrm>
            <a:off x="1666525" y="659252"/>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Pretrained</a:t>
            </a:r>
            <a:r>
              <a:rPr lang="pt-BR" sz="2400" dirty="0">
                <a:solidFill>
                  <a:schemeClr val="accent4"/>
                </a:solidFill>
                <a:latin typeface="Montserrat" panose="00000500000000000000" pitchFamily="2" charset="0"/>
              </a:rPr>
              <a:t> Models for </a:t>
            </a:r>
            <a:r>
              <a:rPr lang="pt-BR" sz="2400" dirty="0" err="1">
                <a:solidFill>
                  <a:schemeClr val="accent4"/>
                </a:solidFill>
                <a:latin typeface="Montserrat" panose="00000500000000000000" pitchFamily="2" charset="0"/>
              </a:rPr>
              <a:t>Transfer</a:t>
            </a:r>
            <a:r>
              <a:rPr lang="pt-BR" sz="2400" dirty="0">
                <a:solidFill>
                  <a:schemeClr val="accent4"/>
                </a:solidFill>
                <a:latin typeface="Montserrat" panose="00000500000000000000" pitchFamily="2" charset="0"/>
              </a:rPr>
              <a:t> Learning</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458CE239-37B7-4159-BC30-250A9549C9B0}"/>
              </a:ext>
            </a:extLst>
          </p:cNvPr>
          <p:cNvSpPr txBox="1"/>
          <p:nvPr/>
        </p:nvSpPr>
        <p:spPr>
          <a:xfrm>
            <a:off x="1102110" y="2044247"/>
            <a:ext cx="11020194" cy="369332"/>
          </a:xfrm>
          <a:prstGeom prst="rect">
            <a:avLst/>
          </a:prstGeom>
          <a:noFill/>
        </p:spPr>
        <p:txBody>
          <a:bodyPr wrap="square">
            <a:spAutoFit/>
          </a:bodyPr>
          <a:lstStyle/>
          <a:p>
            <a:r>
              <a:rPr lang="pt-BR" dirty="0">
                <a:latin typeface="Montserrat" panose="00000500000000000000" pitchFamily="2" charset="0"/>
              </a:rPr>
              <a:t>É recomendável congelar os pesos das camadas </a:t>
            </a:r>
            <a:r>
              <a:rPr lang="pt-BR" dirty="0" err="1">
                <a:latin typeface="Montserrat" panose="00000500000000000000" pitchFamily="2" charset="0"/>
              </a:rPr>
              <a:t>pré</a:t>
            </a:r>
            <a:r>
              <a:rPr lang="pt-BR" dirty="0">
                <a:latin typeface="Montserrat" panose="00000500000000000000" pitchFamily="2" charset="0"/>
              </a:rPr>
              <a:t>-treinadas no início do treinamento:</a:t>
            </a:r>
          </a:p>
        </p:txBody>
      </p:sp>
      <p:pic>
        <p:nvPicPr>
          <p:cNvPr id="6" name="Imagem 5" descr="Texto&#10;&#10;O conteúdo gerado por IA pode estar incorreto.">
            <a:extLst>
              <a:ext uri="{FF2B5EF4-FFF2-40B4-BE49-F238E27FC236}">
                <a16:creationId xmlns:a16="http://schemas.microsoft.com/office/drawing/2014/main" id="{4C24AE5C-AB7F-54CE-2897-7AD0835E1A8A}"/>
              </a:ext>
            </a:extLst>
          </p:cNvPr>
          <p:cNvPicPr>
            <a:picLocks noChangeAspect="1"/>
          </p:cNvPicPr>
          <p:nvPr/>
        </p:nvPicPr>
        <p:blipFill>
          <a:blip r:embed="rId2"/>
          <a:stretch>
            <a:fillRect/>
          </a:stretch>
        </p:blipFill>
        <p:spPr>
          <a:xfrm>
            <a:off x="3746498" y="2967564"/>
            <a:ext cx="4458322" cy="1333686"/>
          </a:xfrm>
          <a:prstGeom prst="rect">
            <a:avLst/>
          </a:prstGeom>
        </p:spPr>
      </p:pic>
      <p:sp>
        <p:nvSpPr>
          <p:cNvPr id="8" name="CaixaDeTexto 7">
            <a:extLst>
              <a:ext uri="{FF2B5EF4-FFF2-40B4-BE49-F238E27FC236}">
                <a16:creationId xmlns:a16="http://schemas.microsoft.com/office/drawing/2014/main" id="{D5FE0BEB-482E-4894-CDA2-7679D8C96C47}"/>
              </a:ext>
            </a:extLst>
          </p:cNvPr>
          <p:cNvSpPr txBox="1"/>
          <p:nvPr/>
        </p:nvSpPr>
        <p:spPr>
          <a:xfrm>
            <a:off x="956216" y="4813753"/>
            <a:ext cx="10362272" cy="923330"/>
          </a:xfrm>
          <a:prstGeom prst="rect">
            <a:avLst/>
          </a:prstGeom>
          <a:noFill/>
        </p:spPr>
        <p:txBody>
          <a:bodyPr wrap="square">
            <a:spAutoFit/>
          </a:bodyPr>
          <a:lstStyle/>
          <a:p>
            <a:pPr>
              <a:buNone/>
            </a:pPr>
            <a:r>
              <a:rPr lang="pt-BR" dirty="0">
                <a:latin typeface="Montserrat" panose="00000500000000000000" pitchFamily="2" charset="0"/>
              </a:rPr>
              <a:t>Assim, treinamos inicialmente apenas a nova cabeça, atingindo cerca de 90% de acurácia. Depois, podemos descongelar todo o modelo e reduzir a taxa de aprendizado, continuando o treinamento. Não há figura neste slide.</a:t>
            </a:r>
          </a:p>
        </p:txBody>
      </p:sp>
    </p:spTree>
    <p:extLst>
      <p:ext uri="{BB962C8B-B14F-4D97-AF65-F5344CB8AC3E}">
        <p14:creationId xmlns:p14="http://schemas.microsoft.com/office/powerpoint/2010/main" val="198925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6F4C5-D57A-D738-7FED-6C31215C485F}"/>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8D6EFD9C-180F-BDFB-218E-CA2EE651EA3D}"/>
              </a:ext>
            </a:extLst>
          </p:cNvPr>
          <p:cNvSpPr txBox="1"/>
          <p:nvPr/>
        </p:nvSpPr>
        <p:spPr>
          <a:xfrm>
            <a:off x="1666525" y="659252"/>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Pretrained</a:t>
            </a:r>
            <a:r>
              <a:rPr lang="pt-BR" sz="2400" dirty="0">
                <a:solidFill>
                  <a:schemeClr val="accent4"/>
                </a:solidFill>
                <a:latin typeface="Montserrat" panose="00000500000000000000" pitchFamily="2" charset="0"/>
              </a:rPr>
              <a:t> Models for </a:t>
            </a:r>
            <a:r>
              <a:rPr lang="pt-BR" sz="2400" dirty="0" err="1">
                <a:solidFill>
                  <a:schemeClr val="accent4"/>
                </a:solidFill>
                <a:latin typeface="Montserrat" panose="00000500000000000000" pitchFamily="2" charset="0"/>
              </a:rPr>
              <a:t>Transfer</a:t>
            </a:r>
            <a:r>
              <a:rPr lang="pt-BR" sz="2400" dirty="0">
                <a:solidFill>
                  <a:schemeClr val="accent4"/>
                </a:solidFill>
                <a:latin typeface="Montserrat" panose="00000500000000000000" pitchFamily="2" charset="0"/>
              </a:rPr>
              <a:t> Learning</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F18AF2E4-7F41-EE8A-8C34-57113E547361}"/>
              </a:ext>
            </a:extLst>
          </p:cNvPr>
          <p:cNvSpPr txBox="1"/>
          <p:nvPr/>
        </p:nvSpPr>
        <p:spPr>
          <a:xfrm>
            <a:off x="733192" y="1732453"/>
            <a:ext cx="11020194" cy="923330"/>
          </a:xfrm>
          <a:prstGeom prst="rect">
            <a:avLst/>
          </a:prstGeom>
          <a:noFill/>
        </p:spPr>
        <p:txBody>
          <a:bodyPr wrap="square">
            <a:spAutoFit/>
          </a:bodyPr>
          <a:lstStyle/>
          <a:p>
            <a:r>
              <a:rPr lang="pt-BR" dirty="0">
                <a:latin typeface="Montserrat" panose="00000500000000000000" pitchFamily="2" charset="0"/>
              </a:rPr>
              <a:t>Para melhorar ainda mais, aplicamos transformações de aumento de dados nas imagens de treino: </a:t>
            </a:r>
            <a:r>
              <a:rPr lang="pt-BR" dirty="0" err="1">
                <a:latin typeface="Montserrat" panose="00000500000000000000" pitchFamily="2" charset="0"/>
              </a:rPr>
              <a:t>flips</a:t>
            </a:r>
            <a:r>
              <a:rPr lang="pt-BR" dirty="0">
                <a:latin typeface="Montserrat" panose="00000500000000000000" pitchFamily="2" charset="0"/>
              </a:rPr>
              <a:t> horizontais, rotações, recortes e alterações de cores, antes da normalização </a:t>
            </a:r>
            <a:r>
              <a:rPr lang="pt-BR" dirty="0" err="1">
                <a:latin typeface="Montserrat" panose="00000500000000000000" pitchFamily="2" charset="0"/>
              </a:rPr>
              <a:t>ImageNet</a:t>
            </a:r>
            <a:r>
              <a:rPr lang="pt-BR" dirty="0">
                <a:latin typeface="Montserrat" panose="00000500000000000000" pitchFamily="2" charset="0"/>
              </a:rPr>
              <a:t>:</a:t>
            </a:r>
          </a:p>
        </p:txBody>
      </p:sp>
      <p:sp>
        <p:nvSpPr>
          <p:cNvPr id="8" name="CaixaDeTexto 7">
            <a:extLst>
              <a:ext uri="{FF2B5EF4-FFF2-40B4-BE49-F238E27FC236}">
                <a16:creationId xmlns:a16="http://schemas.microsoft.com/office/drawing/2014/main" id="{D09EFE46-83D6-206A-5D81-05681118046F}"/>
              </a:ext>
            </a:extLst>
          </p:cNvPr>
          <p:cNvSpPr txBox="1"/>
          <p:nvPr/>
        </p:nvSpPr>
        <p:spPr>
          <a:xfrm>
            <a:off x="869795" y="5400955"/>
            <a:ext cx="9612351" cy="646331"/>
          </a:xfrm>
          <a:prstGeom prst="rect">
            <a:avLst/>
          </a:prstGeom>
          <a:noFill/>
        </p:spPr>
        <p:txBody>
          <a:bodyPr wrap="square">
            <a:spAutoFit/>
          </a:bodyPr>
          <a:lstStyle/>
          <a:p>
            <a:pPr>
              <a:buNone/>
            </a:pPr>
            <a:r>
              <a:rPr lang="pt-BR" dirty="0">
                <a:latin typeface="Montserrat" panose="00000500000000000000" pitchFamily="2" charset="0"/>
              </a:rPr>
              <a:t>O </a:t>
            </a:r>
            <a:r>
              <a:rPr lang="pt-BR" dirty="0" err="1">
                <a:latin typeface="Montserrat" panose="00000500000000000000" pitchFamily="2" charset="0"/>
              </a:rPr>
              <a:t>TorchVision</a:t>
            </a:r>
            <a:r>
              <a:rPr lang="pt-BR" dirty="0">
                <a:latin typeface="Montserrat" panose="00000500000000000000" pitchFamily="2" charset="0"/>
              </a:rPr>
              <a:t> também oferece o </a:t>
            </a:r>
            <a:r>
              <a:rPr lang="pt-BR" dirty="0" err="1">
                <a:latin typeface="Montserrat" panose="00000500000000000000" pitchFamily="2" charset="0"/>
              </a:rPr>
              <a:t>AutoAugment</a:t>
            </a:r>
            <a:r>
              <a:rPr lang="pt-BR" dirty="0">
                <a:latin typeface="Montserrat" panose="00000500000000000000" pitchFamily="2" charset="0"/>
              </a:rPr>
              <a:t>, otimizado para </a:t>
            </a:r>
            <a:r>
              <a:rPr lang="pt-BR" dirty="0" err="1">
                <a:latin typeface="Montserrat" panose="00000500000000000000" pitchFamily="2" charset="0"/>
              </a:rPr>
              <a:t>ImageNet</a:t>
            </a:r>
            <a:r>
              <a:rPr lang="pt-BR" dirty="0">
                <a:latin typeface="Montserrat" panose="00000500000000000000" pitchFamily="2" charset="0"/>
              </a:rPr>
              <a:t> e aplicável a outros </a:t>
            </a:r>
            <a:r>
              <a:rPr lang="pt-BR" dirty="0" err="1">
                <a:latin typeface="Montserrat" panose="00000500000000000000" pitchFamily="2" charset="0"/>
              </a:rPr>
              <a:t>datasets</a:t>
            </a:r>
            <a:r>
              <a:rPr lang="pt-BR" dirty="0"/>
              <a:t>.</a:t>
            </a:r>
            <a:endParaRPr lang="pt-BR" dirty="0">
              <a:latin typeface="Montserrat" panose="00000500000000000000" pitchFamily="2" charset="0"/>
            </a:endParaRPr>
          </a:p>
        </p:txBody>
      </p:sp>
      <p:pic>
        <p:nvPicPr>
          <p:cNvPr id="5" name="Imagem 4" descr="Texto&#10;&#10;O conteúdo gerado por IA pode estar incorreto.">
            <a:extLst>
              <a:ext uri="{FF2B5EF4-FFF2-40B4-BE49-F238E27FC236}">
                <a16:creationId xmlns:a16="http://schemas.microsoft.com/office/drawing/2014/main" id="{82E3344E-C97E-0594-2193-CCAD1C96F72B}"/>
              </a:ext>
            </a:extLst>
          </p:cNvPr>
          <p:cNvPicPr>
            <a:picLocks noChangeAspect="1"/>
          </p:cNvPicPr>
          <p:nvPr/>
        </p:nvPicPr>
        <p:blipFill>
          <a:blip r:embed="rId2"/>
          <a:stretch>
            <a:fillRect/>
          </a:stretch>
        </p:blipFill>
        <p:spPr>
          <a:xfrm>
            <a:off x="2590311" y="2793585"/>
            <a:ext cx="7011378" cy="2145008"/>
          </a:xfrm>
          <a:prstGeom prst="rect">
            <a:avLst/>
          </a:prstGeom>
        </p:spPr>
      </p:pic>
    </p:spTree>
    <p:extLst>
      <p:ext uri="{BB962C8B-B14F-4D97-AF65-F5344CB8AC3E}">
        <p14:creationId xmlns:p14="http://schemas.microsoft.com/office/powerpoint/2010/main" val="287394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422B1-866C-FAD9-7334-ABA6DD9BF5E5}"/>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A8A79852-9E34-AA1C-741E-CBD6FD70563A}"/>
              </a:ext>
            </a:extLst>
          </p:cNvPr>
          <p:cNvSpPr txBox="1"/>
          <p:nvPr/>
        </p:nvSpPr>
        <p:spPr>
          <a:xfrm>
            <a:off x="1666525" y="659252"/>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Pretrained</a:t>
            </a:r>
            <a:r>
              <a:rPr lang="pt-BR" sz="2400" dirty="0">
                <a:solidFill>
                  <a:schemeClr val="accent4"/>
                </a:solidFill>
                <a:latin typeface="Montserrat" panose="00000500000000000000" pitchFamily="2" charset="0"/>
              </a:rPr>
              <a:t> Models for </a:t>
            </a:r>
            <a:r>
              <a:rPr lang="pt-BR" sz="2400" dirty="0" err="1">
                <a:solidFill>
                  <a:schemeClr val="accent4"/>
                </a:solidFill>
                <a:latin typeface="Montserrat" panose="00000500000000000000" pitchFamily="2" charset="0"/>
              </a:rPr>
              <a:t>Transfer</a:t>
            </a:r>
            <a:r>
              <a:rPr lang="pt-BR" sz="2400" dirty="0">
                <a:solidFill>
                  <a:schemeClr val="accent4"/>
                </a:solidFill>
                <a:latin typeface="Montserrat" panose="00000500000000000000" pitchFamily="2" charset="0"/>
              </a:rPr>
              <a:t> Learning</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E67FC049-7553-49EF-77AD-E1BCAAD373CE}"/>
              </a:ext>
            </a:extLst>
          </p:cNvPr>
          <p:cNvSpPr txBox="1"/>
          <p:nvPr/>
        </p:nvSpPr>
        <p:spPr>
          <a:xfrm>
            <a:off x="587023" y="2551837"/>
            <a:ext cx="11187288" cy="1754326"/>
          </a:xfrm>
          <a:prstGeom prst="rect">
            <a:avLst/>
          </a:prstGeom>
          <a:noFill/>
        </p:spPr>
        <p:txBody>
          <a:bodyPr wrap="square">
            <a:spAutoFit/>
          </a:bodyPr>
          <a:lstStyle/>
          <a:p>
            <a:r>
              <a:rPr lang="pt-BR" dirty="0">
                <a:latin typeface="Montserrat" panose="00000500000000000000" pitchFamily="2" charset="0"/>
              </a:rPr>
              <a:t>Além de treinar a cabeça do modelo e usar aumento de dados, podemos testar outros modelos </a:t>
            </a:r>
            <a:r>
              <a:rPr lang="pt-BR" dirty="0" err="1">
                <a:latin typeface="Montserrat" panose="00000500000000000000" pitchFamily="2" charset="0"/>
              </a:rPr>
              <a:t>pré</a:t>
            </a:r>
            <a:r>
              <a:rPr lang="pt-BR" dirty="0">
                <a:latin typeface="Montserrat" panose="00000500000000000000" pitchFamily="2" charset="0"/>
              </a:rPr>
              <a:t>-treinados, aumentar o conjunto de imagens, criar ensembles de modelos e analisar os casos de erro para ajustar o pré-processamento. Também é útil usar schedules de aprendizado, descongelar camadas gradualmente ou aplicar learning rates diferentes para camadas inferiores e superiores. Diferentes otimizadores, ajustes de </a:t>
            </a:r>
            <a:r>
              <a:rPr lang="pt-BR" dirty="0" err="1">
                <a:latin typeface="Montserrat" panose="00000500000000000000" pitchFamily="2" charset="0"/>
              </a:rPr>
              <a:t>hiperparâmetros</a:t>
            </a:r>
            <a:r>
              <a:rPr lang="pt-BR" dirty="0">
                <a:latin typeface="Montserrat" panose="00000500000000000000" pitchFamily="2" charset="0"/>
              </a:rPr>
              <a:t> e regularizações como </a:t>
            </a:r>
            <a:r>
              <a:rPr lang="pt-BR" dirty="0" err="1">
                <a:latin typeface="Montserrat" panose="00000500000000000000" pitchFamily="2" charset="0"/>
              </a:rPr>
              <a:t>dropout</a:t>
            </a:r>
            <a:r>
              <a:rPr lang="pt-BR" dirty="0">
                <a:latin typeface="Montserrat" panose="00000500000000000000" pitchFamily="2" charset="0"/>
              </a:rPr>
              <a:t> ou </a:t>
            </a:r>
            <a:r>
              <a:rPr lang="pt-BR" dirty="0" err="1">
                <a:latin typeface="Montserrat" panose="00000500000000000000" pitchFamily="2" charset="0"/>
              </a:rPr>
              <a:t>weight</a:t>
            </a:r>
            <a:r>
              <a:rPr lang="pt-BR" dirty="0">
                <a:latin typeface="Montserrat" panose="00000500000000000000" pitchFamily="2" charset="0"/>
              </a:rPr>
              <a:t> </a:t>
            </a:r>
            <a:r>
              <a:rPr lang="pt-BR" dirty="0" err="1">
                <a:latin typeface="Montserrat" panose="00000500000000000000" pitchFamily="2" charset="0"/>
              </a:rPr>
              <a:t>decay</a:t>
            </a:r>
            <a:r>
              <a:rPr lang="pt-BR" dirty="0">
                <a:latin typeface="Montserrat" panose="00000500000000000000" pitchFamily="2" charset="0"/>
              </a:rPr>
              <a:t> também ajudam a melhorar a acurácia.</a:t>
            </a:r>
          </a:p>
        </p:txBody>
      </p:sp>
      <p:sp>
        <p:nvSpPr>
          <p:cNvPr id="8" name="CaixaDeTexto 7">
            <a:extLst>
              <a:ext uri="{FF2B5EF4-FFF2-40B4-BE49-F238E27FC236}">
                <a16:creationId xmlns:a16="http://schemas.microsoft.com/office/drawing/2014/main" id="{AA8D83C1-4E52-5D82-0B4A-E3F36B65F3FC}"/>
              </a:ext>
            </a:extLst>
          </p:cNvPr>
          <p:cNvSpPr txBox="1"/>
          <p:nvPr/>
        </p:nvSpPr>
        <p:spPr>
          <a:xfrm>
            <a:off x="60749" y="4091444"/>
            <a:ext cx="9612351" cy="369332"/>
          </a:xfrm>
          <a:prstGeom prst="rect">
            <a:avLst/>
          </a:prstGeom>
          <a:noFill/>
        </p:spPr>
        <p:txBody>
          <a:bodyPr wrap="square">
            <a:spAutoFit/>
          </a:bodyPr>
          <a:lstStyle/>
          <a:p>
            <a:pPr>
              <a:buNone/>
            </a:pPr>
            <a:endParaRPr lang="pt-BR" dirty="0">
              <a:latin typeface="Montserrat" panose="00000500000000000000" pitchFamily="2" charset="0"/>
            </a:endParaRPr>
          </a:p>
        </p:txBody>
      </p:sp>
    </p:spTree>
    <p:extLst>
      <p:ext uri="{BB962C8B-B14F-4D97-AF65-F5344CB8AC3E}">
        <p14:creationId xmlns:p14="http://schemas.microsoft.com/office/powerpoint/2010/main" val="2873759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16C33-A513-6A3E-8B05-B1AD946B748E}"/>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ACFA5D6D-C628-F015-5AE9-253F2549535C}"/>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Pretrained</a:t>
            </a:r>
            <a:r>
              <a:rPr lang="pt-BR" sz="2400" dirty="0">
                <a:solidFill>
                  <a:schemeClr val="accent4"/>
                </a:solidFill>
                <a:latin typeface="Montserrat" panose="00000500000000000000" pitchFamily="2" charset="0"/>
              </a:rPr>
              <a:t> Models for </a:t>
            </a:r>
            <a:r>
              <a:rPr lang="pt-BR" sz="2400" dirty="0" err="1">
                <a:solidFill>
                  <a:schemeClr val="accent4"/>
                </a:solidFill>
                <a:latin typeface="Montserrat" panose="00000500000000000000" pitchFamily="2" charset="0"/>
              </a:rPr>
              <a:t>Transfer</a:t>
            </a:r>
            <a:r>
              <a:rPr lang="pt-BR" sz="2400" dirty="0">
                <a:solidFill>
                  <a:schemeClr val="accent4"/>
                </a:solidFill>
                <a:latin typeface="Montserrat" panose="00000500000000000000" pitchFamily="2" charset="0"/>
              </a:rPr>
              <a:t> Learning</a:t>
            </a:r>
            <a:endParaRPr lang="pt-BR" sz="2400" b="0" i="0" dirty="0">
              <a:solidFill>
                <a:schemeClr val="accent4"/>
              </a:solidFill>
              <a:effectLst/>
              <a:latin typeface="Montserrat" panose="00000500000000000000" pitchFamily="2" charset="0"/>
            </a:endParaRPr>
          </a:p>
        </p:txBody>
      </p:sp>
      <p:sp>
        <p:nvSpPr>
          <p:cNvPr id="6" name="CaixaDeTexto 5">
            <a:extLst>
              <a:ext uri="{FF2B5EF4-FFF2-40B4-BE49-F238E27FC236}">
                <a16:creationId xmlns:a16="http://schemas.microsoft.com/office/drawing/2014/main" id="{7B21A290-B811-6FA9-8B1D-59EC6F6B3FAA}"/>
              </a:ext>
            </a:extLst>
          </p:cNvPr>
          <p:cNvSpPr txBox="1"/>
          <p:nvPr/>
        </p:nvSpPr>
        <p:spPr>
          <a:xfrm>
            <a:off x="259644" y="2357662"/>
            <a:ext cx="5633156" cy="2585323"/>
          </a:xfrm>
          <a:prstGeom prst="rect">
            <a:avLst/>
          </a:prstGeom>
          <a:noFill/>
        </p:spPr>
        <p:txBody>
          <a:bodyPr wrap="square">
            <a:spAutoFit/>
          </a:bodyPr>
          <a:lstStyle/>
          <a:p>
            <a:r>
              <a:rPr lang="pt-BR" dirty="0">
                <a:latin typeface="Montserrat" panose="00000500000000000000" pitchFamily="2" charset="0"/>
              </a:rPr>
              <a:t>Modelos </a:t>
            </a:r>
            <a:r>
              <a:rPr lang="pt-BR" dirty="0" err="1">
                <a:latin typeface="Montserrat" panose="00000500000000000000" pitchFamily="2" charset="0"/>
              </a:rPr>
              <a:t>pré</a:t>
            </a:r>
            <a:r>
              <a:rPr lang="pt-BR" dirty="0">
                <a:latin typeface="Montserrat" panose="00000500000000000000" pitchFamily="2" charset="0"/>
              </a:rPr>
              <a:t>-treinados no </a:t>
            </a:r>
            <a:r>
              <a:rPr lang="pt-BR" dirty="0" err="1">
                <a:latin typeface="Montserrat" panose="00000500000000000000" pitchFamily="2" charset="0"/>
              </a:rPr>
              <a:t>ImageNet</a:t>
            </a:r>
            <a:r>
              <a:rPr lang="pt-BR" dirty="0">
                <a:latin typeface="Montserrat" panose="00000500000000000000" pitchFamily="2" charset="0"/>
              </a:rPr>
              <a:t> nem sempre funcionam bem em dados especializados. Para imagens de satélite, use </a:t>
            </a:r>
            <a:r>
              <a:rPr lang="pt-BR" dirty="0" err="1">
                <a:latin typeface="Montserrat" panose="00000500000000000000" pitchFamily="2" charset="0"/>
              </a:rPr>
              <a:t>TorchGeo</a:t>
            </a:r>
            <a:r>
              <a:rPr lang="pt-BR" dirty="0">
                <a:latin typeface="Montserrat" panose="00000500000000000000" pitchFamily="2" charset="0"/>
              </a:rPr>
              <a:t>; para imagens médicas, Project MONAI; para imagens agrícolas, </a:t>
            </a:r>
            <a:r>
              <a:rPr lang="pt-BR" dirty="0" err="1">
                <a:latin typeface="Montserrat" panose="00000500000000000000" pitchFamily="2" charset="0"/>
              </a:rPr>
              <a:t>AgML</a:t>
            </a:r>
            <a:r>
              <a:rPr lang="pt-BR" dirty="0">
                <a:latin typeface="Montserrat" panose="00000500000000000000" pitchFamily="2" charset="0"/>
              </a:rPr>
              <a:t>. Buscar modelos treinados em dados similares acelera o treinamento, melhora a acurácia e permite criar classificadores precisos mesmo com poucos dados. </a:t>
            </a:r>
          </a:p>
        </p:txBody>
      </p:sp>
      <p:pic>
        <p:nvPicPr>
          <p:cNvPr id="8" name="Imagem 7" descr="Interface gráfica do usuário, Aplicativo&#10;&#10;O conteúdo gerado por IA pode estar incorreto.">
            <a:extLst>
              <a:ext uri="{FF2B5EF4-FFF2-40B4-BE49-F238E27FC236}">
                <a16:creationId xmlns:a16="http://schemas.microsoft.com/office/drawing/2014/main" id="{75454E29-01E7-A461-DEFA-CE71AAE97BC0}"/>
              </a:ext>
            </a:extLst>
          </p:cNvPr>
          <p:cNvPicPr>
            <a:picLocks noChangeAspect="1"/>
          </p:cNvPicPr>
          <p:nvPr/>
        </p:nvPicPr>
        <p:blipFill>
          <a:blip r:embed="rId2"/>
          <a:stretch>
            <a:fillRect/>
          </a:stretch>
        </p:blipFill>
        <p:spPr>
          <a:xfrm>
            <a:off x="6299201" y="2357662"/>
            <a:ext cx="5305776" cy="2781688"/>
          </a:xfrm>
          <a:prstGeom prst="rect">
            <a:avLst/>
          </a:prstGeom>
        </p:spPr>
      </p:pic>
    </p:spTree>
    <p:extLst>
      <p:ext uri="{BB962C8B-B14F-4D97-AF65-F5344CB8AC3E}">
        <p14:creationId xmlns:p14="http://schemas.microsoft.com/office/powerpoint/2010/main" val="3758112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7DBF3-7A7D-6D24-EA30-FA1AD870614B}"/>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A032890D-CB66-EFA8-7148-FB5F254BC542}"/>
              </a:ext>
            </a:extLst>
          </p:cNvPr>
          <p:cNvSpPr txBox="1"/>
          <p:nvPr/>
        </p:nvSpPr>
        <p:spPr>
          <a:xfrm>
            <a:off x="1410185" y="9026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Classification</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and</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Localization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ED49DAD4-D76B-F300-60A2-85BEAE2A2B05}"/>
              </a:ext>
            </a:extLst>
          </p:cNvPr>
          <p:cNvSpPr txBox="1"/>
          <p:nvPr/>
        </p:nvSpPr>
        <p:spPr>
          <a:xfrm>
            <a:off x="668867" y="2221215"/>
            <a:ext cx="5540022" cy="2862322"/>
          </a:xfrm>
          <a:prstGeom prst="rect">
            <a:avLst/>
          </a:prstGeom>
          <a:noFill/>
        </p:spPr>
        <p:txBody>
          <a:bodyPr wrap="square">
            <a:spAutoFit/>
          </a:bodyPr>
          <a:lstStyle/>
          <a:p>
            <a:r>
              <a:rPr lang="pt-BR" dirty="0">
                <a:latin typeface="Montserrat" panose="00000500000000000000" pitchFamily="2" charset="0"/>
              </a:rPr>
              <a:t>Localizar um objeto em uma imagem pode ser tratado como uma tarefa de regressão. O objetivo é prever uma </a:t>
            </a:r>
            <a:r>
              <a:rPr lang="pt-BR" dirty="0" err="1">
                <a:latin typeface="Montserrat" panose="00000500000000000000" pitchFamily="2" charset="0"/>
              </a:rPr>
              <a:t>bounding</a:t>
            </a:r>
            <a:r>
              <a:rPr lang="pt-BR" dirty="0">
                <a:latin typeface="Montserrat" panose="00000500000000000000" pitchFamily="2" charset="0"/>
              </a:rPr>
              <a:t> box ao redor do objeto, seja especificando o centro, largura e altura da caixa, ou as coordenadas superior-esquerda e inferior-direita. Assim, precisamos prever quatro números. Para isso, podemos usar o modelo </a:t>
            </a:r>
            <a:r>
              <a:rPr lang="pt-BR" dirty="0" err="1">
                <a:latin typeface="Montserrat" panose="00000500000000000000" pitchFamily="2" charset="0"/>
              </a:rPr>
              <a:t>ConvNeXt</a:t>
            </a:r>
            <a:r>
              <a:rPr lang="pt-BR" dirty="0">
                <a:latin typeface="Montserrat" panose="00000500000000000000" pitchFamily="2" charset="0"/>
              </a:rPr>
              <a:t> já </a:t>
            </a:r>
            <a:r>
              <a:rPr lang="pt-BR" dirty="0" err="1">
                <a:latin typeface="Montserrat" panose="00000500000000000000" pitchFamily="2" charset="0"/>
              </a:rPr>
              <a:t>pré</a:t>
            </a:r>
            <a:r>
              <a:rPr lang="pt-BR" dirty="0">
                <a:latin typeface="Montserrat" panose="00000500000000000000" pitchFamily="2" charset="0"/>
              </a:rPr>
              <a:t>-treinado e adicionar uma segunda camada densa com quatro unidades, responsável pela localização. </a:t>
            </a:r>
          </a:p>
        </p:txBody>
      </p:sp>
      <p:pic>
        <p:nvPicPr>
          <p:cNvPr id="6" name="Imagem 5" descr="Rua com carros e ônibus&#10;&#10;O conteúdo gerado por IA pode estar incorreto.">
            <a:extLst>
              <a:ext uri="{FF2B5EF4-FFF2-40B4-BE49-F238E27FC236}">
                <a16:creationId xmlns:a16="http://schemas.microsoft.com/office/drawing/2014/main" id="{CD9B004D-9B69-89B9-D2A7-6E22671E7066}"/>
              </a:ext>
            </a:extLst>
          </p:cNvPr>
          <p:cNvPicPr>
            <a:picLocks noChangeAspect="1"/>
          </p:cNvPicPr>
          <p:nvPr/>
        </p:nvPicPr>
        <p:blipFill>
          <a:blip r:embed="rId2"/>
          <a:stretch>
            <a:fillRect/>
          </a:stretch>
        </p:blipFill>
        <p:spPr>
          <a:xfrm>
            <a:off x="6834886" y="1994794"/>
            <a:ext cx="4578180" cy="3315163"/>
          </a:xfrm>
          <a:prstGeom prst="rect">
            <a:avLst/>
          </a:prstGeom>
        </p:spPr>
      </p:pic>
    </p:spTree>
    <p:extLst>
      <p:ext uri="{BB962C8B-B14F-4D97-AF65-F5344CB8AC3E}">
        <p14:creationId xmlns:p14="http://schemas.microsoft.com/office/powerpoint/2010/main" val="3148752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0CA14-DC07-D71D-059F-ABB0FAFA25DD}"/>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890B626F-1A7C-5A3E-52B6-5A2B60AEED67}"/>
              </a:ext>
            </a:extLst>
          </p:cNvPr>
          <p:cNvSpPr txBox="1"/>
          <p:nvPr/>
        </p:nvSpPr>
        <p:spPr>
          <a:xfrm>
            <a:off x="1410185" y="9026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Classification</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and</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Localization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B04E79A7-8071-98E5-2EB5-06773590C2E8}"/>
              </a:ext>
            </a:extLst>
          </p:cNvPr>
          <p:cNvSpPr txBox="1"/>
          <p:nvPr/>
        </p:nvSpPr>
        <p:spPr>
          <a:xfrm>
            <a:off x="693342" y="2199491"/>
            <a:ext cx="11148702" cy="1200329"/>
          </a:xfrm>
          <a:prstGeom prst="rect">
            <a:avLst/>
          </a:prstGeom>
          <a:noFill/>
        </p:spPr>
        <p:txBody>
          <a:bodyPr wrap="square">
            <a:spAutoFit/>
          </a:bodyPr>
          <a:lstStyle/>
          <a:p>
            <a:r>
              <a:rPr lang="pt-BR" dirty="0">
                <a:latin typeface="Montserrat" panose="00000500000000000000" pitchFamily="2" charset="0"/>
              </a:rPr>
              <a:t>O modelo </a:t>
            </a:r>
            <a:r>
              <a:rPr lang="pt-BR" dirty="0" err="1">
                <a:latin typeface="Montserrat" panose="00000500000000000000" pitchFamily="2" charset="0"/>
              </a:rPr>
              <a:t>FlowerLocator</a:t>
            </a:r>
            <a:r>
              <a:rPr lang="pt-BR" dirty="0">
                <a:latin typeface="Montserrat" panose="00000500000000000000" pitchFamily="2" charset="0"/>
              </a:rPr>
              <a:t> possui duas saídas: uma cabeça de classificação que prevê os </a:t>
            </a:r>
            <a:r>
              <a:rPr lang="pt-BR" dirty="0" err="1">
                <a:latin typeface="Montserrat" panose="00000500000000000000" pitchFamily="2" charset="0"/>
              </a:rPr>
              <a:t>logits</a:t>
            </a:r>
            <a:r>
              <a:rPr lang="pt-BR" dirty="0">
                <a:latin typeface="Montserrat" panose="00000500000000000000" pitchFamily="2" charset="0"/>
              </a:rPr>
              <a:t> das classes (102 classes) e uma cabeça de localização que prevê as coordenadas da </a:t>
            </a:r>
            <a:r>
              <a:rPr lang="pt-BR" dirty="0" err="1">
                <a:latin typeface="Montserrat" panose="00000500000000000000" pitchFamily="2" charset="0"/>
              </a:rPr>
              <a:t>bounding</a:t>
            </a:r>
            <a:r>
              <a:rPr lang="pt-BR" dirty="0">
                <a:latin typeface="Montserrat" panose="00000500000000000000" pitchFamily="2" charset="0"/>
              </a:rPr>
              <a:t> box (4 números). O </a:t>
            </a:r>
            <a:r>
              <a:rPr lang="pt-BR" dirty="0" err="1">
                <a:latin typeface="Montserrat" panose="00000500000000000000" pitchFamily="2" charset="0"/>
              </a:rPr>
              <a:t>forward</a:t>
            </a:r>
            <a:r>
              <a:rPr lang="pt-BR" dirty="0">
                <a:latin typeface="Montserrat" panose="00000500000000000000" pitchFamily="2" charset="0"/>
              </a:rPr>
              <a:t>() processa as imagens, calcula as features, aplica </a:t>
            </a:r>
            <a:r>
              <a:rPr lang="pt-BR" dirty="0" err="1">
                <a:latin typeface="Montserrat" panose="00000500000000000000" pitchFamily="2" charset="0"/>
              </a:rPr>
              <a:t>pooling</a:t>
            </a:r>
            <a:r>
              <a:rPr lang="pt-BR" dirty="0">
                <a:latin typeface="Montserrat" panose="00000500000000000000" pitchFamily="2" charset="0"/>
              </a:rPr>
              <a:t> global, produz os </a:t>
            </a:r>
            <a:r>
              <a:rPr lang="pt-BR" dirty="0" err="1">
                <a:latin typeface="Montserrat" panose="00000500000000000000" pitchFamily="2" charset="0"/>
              </a:rPr>
              <a:t>logits</a:t>
            </a:r>
            <a:r>
              <a:rPr lang="pt-BR" dirty="0">
                <a:latin typeface="Montserrat" panose="00000500000000000000" pitchFamily="2" charset="0"/>
              </a:rPr>
              <a:t> de classificação e a </a:t>
            </a:r>
            <a:r>
              <a:rPr lang="pt-BR" dirty="0" err="1">
                <a:latin typeface="Montserrat" panose="00000500000000000000" pitchFamily="2" charset="0"/>
              </a:rPr>
              <a:t>bounding</a:t>
            </a:r>
            <a:r>
              <a:rPr lang="pt-BR" dirty="0">
                <a:latin typeface="Montserrat" panose="00000500000000000000" pitchFamily="2" charset="0"/>
              </a:rPr>
              <a:t> box. Exemplo de uso:</a:t>
            </a:r>
          </a:p>
        </p:txBody>
      </p:sp>
      <p:pic>
        <p:nvPicPr>
          <p:cNvPr id="5" name="Imagem 4">
            <a:extLst>
              <a:ext uri="{FF2B5EF4-FFF2-40B4-BE49-F238E27FC236}">
                <a16:creationId xmlns:a16="http://schemas.microsoft.com/office/drawing/2014/main" id="{A09125A6-1176-D3A6-8AD9-90631CB3EBBB}"/>
              </a:ext>
            </a:extLst>
          </p:cNvPr>
          <p:cNvPicPr>
            <a:picLocks noChangeAspect="1"/>
          </p:cNvPicPr>
          <p:nvPr/>
        </p:nvPicPr>
        <p:blipFill>
          <a:blip r:embed="rId2"/>
          <a:stretch>
            <a:fillRect/>
          </a:stretch>
        </p:blipFill>
        <p:spPr>
          <a:xfrm>
            <a:off x="2155252" y="3844430"/>
            <a:ext cx="6639852" cy="390580"/>
          </a:xfrm>
          <a:prstGeom prst="rect">
            <a:avLst/>
          </a:prstGeom>
        </p:spPr>
      </p:pic>
      <p:sp>
        <p:nvSpPr>
          <p:cNvPr id="7" name="CaixaDeTexto 6">
            <a:extLst>
              <a:ext uri="{FF2B5EF4-FFF2-40B4-BE49-F238E27FC236}">
                <a16:creationId xmlns:a16="http://schemas.microsoft.com/office/drawing/2014/main" id="{E50FF642-3062-7840-ECB1-5C813BE37C87}"/>
              </a:ext>
            </a:extLst>
          </p:cNvPr>
          <p:cNvSpPr txBox="1"/>
          <p:nvPr/>
        </p:nvSpPr>
        <p:spPr>
          <a:xfrm>
            <a:off x="693342" y="4679620"/>
            <a:ext cx="11013236" cy="1200329"/>
          </a:xfrm>
          <a:prstGeom prst="rect">
            <a:avLst/>
          </a:prstGeom>
          <a:noFill/>
        </p:spPr>
        <p:txBody>
          <a:bodyPr wrap="square">
            <a:spAutoFit/>
          </a:bodyPr>
          <a:lstStyle/>
          <a:p>
            <a:r>
              <a:rPr lang="pt-BR" dirty="0">
                <a:latin typeface="Montserrat" panose="00000500000000000000" pitchFamily="2" charset="0"/>
              </a:rPr>
              <a:t>Aqui, </a:t>
            </a:r>
            <a:r>
              <a:rPr lang="pt-BR" dirty="0" err="1">
                <a:latin typeface="Montserrat" panose="00000500000000000000" pitchFamily="2" charset="0"/>
              </a:rPr>
              <a:t>y_pred_logits</a:t>
            </a:r>
            <a:r>
              <a:rPr lang="pt-BR" dirty="0">
                <a:latin typeface="Montserrat" panose="00000500000000000000" pitchFamily="2" charset="0"/>
              </a:rPr>
              <a:t> contém os </a:t>
            </a:r>
            <a:r>
              <a:rPr lang="pt-BR" dirty="0" err="1">
                <a:latin typeface="Montserrat" panose="00000500000000000000" pitchFamily="2" charset="0"/>
              </a:rPr>
              <a:t>logits</a:t>
            </a:r>
            <a:r>
              <a:rPr lang="pt-BR" dirty="0">
                <a:latin typeface="Montserrat" panose="00000500000000000000" pitchFamily="2" charset="0"/>
              </a:rPr>
              <a:t> das 102 classes para cada imagem, enquanto </a:t>
            </a:r>
            <a:r>
              <a:rPr lang="pt-BR" dirty="0" err="1">
                <a:latin typeface="Montserrat" panose="00000500000000000000" pitchFamily="2" charset="0"/>
              </a:rPr>
              <a:t>y_pred_bbox</a:t>
            </a:r>
            <a:r>
              <a:rPr lang="pt-BR" dirty="0">
                <a:latin typeface="Montserrat" panose="00000500000000000000" pitchFamily="2" charset="0"/>
              </a:rPr>
              <a:t> contém as quatro coordenadas da </a:t>
            </a:r>
            <a:r>
              <a:rPr lang="pt-BR" dirty="0" err="1">
                <a:latin typeface="Montserrat" panose="00000500000000000000" pitchFamily="2" charset="0"/>
              </a:rPr>
              <a:t>bounding</a:t>
            </a:r>
            <a:r>
              <a:rPr lang="pt-BR" dirty="0">
                <a:latin typeface="Montserrat" panose="00000500000000000000" pitchFamily="2" charset="0"/>
              </a:rPr>
              <a:t> box prevista. O mesmo vetor de features alimenta ambas as saídas, permitindo que o modelo aprenda classificação e localização simultaneamente.</a:t>
            </a:r>
          </a:p>
        </p:txBody>
      </p:sp>
    </p:spTree>
    <p:extLst>
      <p:ext uri="{BB962C8B-B14F-4D97-AF65-F5344CB8AC3E}">
        <p14:creationId xmlns:p14="http://schemas.microsoft.com/office/powerpoint/2010/main" val="2712801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26497-2CE5-C719-564B-2C9633568C54}"/>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E001DFCE-7B0D-EF23-4E04-F82CAB73AA46}"/>
              </a:ext>
            </a:extLst>
          </p:cNvPr>
          <p:cNvSpPr txBox="1"/>
          <p:nvPr/>
        </p:nvSpPr>
        <p:spPr>
          <a:xfrm>
            <a:off x="1410185" y="9026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Classification</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and</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Localization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488848DF-22A9-BBAD-D6CB-9D031075CFA2}"/>
              </a:ext>
            </a:extLst>
          </p:cNvPr>
          <p:cNvSpPr txBox="1"/>
          <p:nvPr/>
        </p:nvSpPr>
        <p:spPr>
          <a:xfrm>
            <a:off x="408759" y="2097891"/>
            <a:ext cx="6003330" cy="3139321"/>
          </a:xfrm>
          <a:prstGeom prst="rect">
            <a:avLst/>
          </a:prstGeom>
          <a:noFill/>
        </p:spPr>
        <p:txBody>
          <a:bodyPr wrap="square">
            <a:spAutoFit/>
          </a:bodyPr>
          <a:lstStyle/>
          <a:p>
            <a:r>
              <a:rPr lang="pt-BR" dirty="0">
                <a:latin typeface="Montserrat" panose="00000500000000000000" pitchFamily="2" charset="0"/>
              </a:rPr>
              <a:t>Para treinar o </a:t>
            </a:r>
            <a:r>
              <a:rPr lang="pt-BR" dirty="0" err="1">
                <a:latin typeface="Montserrat" panose="00000500000000000000" pitchFamily="2" charset="0"/>
              </a:rPr>
              <a:t>FlowerLocator</a:t>
            </a:r>
            <a:r>
              <a:rPr lang="pt-BR" dirty="0">
                <a:latin typeface="Montserrat" panose="00000500000000000000" pitchFamily="2" charset="0"/>
              </a:rPr>
              <a:t>, usamos </a:t>
            </a:r>
            <a:r>
              <a:rPr lang="pt-BR" dirty="0" err="1">
                <a:latin typeface="Montserrat" panose="00000500000000000000" pitchFamily="2" charset="0"/>
              </a:rPr>
              <a:t>nn.CrossEntropyLoss</a:t>
            </a:r>
            <a:r>
              <a:rPr lang="pt-BR" dirty="0">
                <a:latin typeface="Montserrat" panose="00000500000000000000" pitchFamily="2" charset="0"/>
              </a:rPr>
              <a:t> para classificação e </a:t>
            </a:r>
            <a:r>
              <a:rPr lang="pt-BR" dirty="0" err="1">
                <a:latin typeface="Montserrat" panose="00000500000000000000" pitchFamily="2" charset="0"/>
              </a:rPr>
              <a:t>nn.MSELoss</a:t>
            </a:r>
            <a:r>
              <a:rPr lang="pt-BR" dirty="0">
                <a:latin typeface="Montserrat" panose="00000500000000000000" pitchFamily="2" charset="0"/>
              </a:rPr>
              <a:t> para localização, somando as duas perdas para aprendizado simultâneo. Como o Flowers102 não possui </a:t>
            </a:r>
            <a:r>
              <a:rPr lang="pt-BR" dirty="0" err="1">
                <a:latin typeface="Montserrat" panose="00000500000000000000" pitchFamily="2" charset="0"/>
              </a:rPr>
              <a:t>bounding</a:t>
            </a:r>
            <a:r>
              <a:rPr lang="pt-BR" dirty="0">
                <a:latin typeface="Montserrat" panose="00000500000000000000" pitchFamily="2" charset="0"/>
              </a:rPr>
              <a:t> boxes, precisamos anotá-las manualmente, usando ferramentas como </a:t>
            </a:r>
            <a:r>
              <a:rPr lang="pt-BR" dirty="0" err="1">
                <a:latin typeface="Montserrat" panose="00000500000000000000" pitchFamily="2" charset="0"/>
              </a:rPr>
              <a:t>Label</a:t>
            </a:r>
            <a:r>
              <a:rPr lang="pt-BR" dirty="0">
                <a:latin typeface="Montserrat" panose="00000500000000000000" pitchFamily="2" charset="0"/>
              </a:rPr>
              <a:t> Studio, </a:t>
            </a:r>
            <a:r>
              <a:rPr lang="pt-BR" dirty="0" err="1">
                <a:latin typeface="Montserrat" panose="00000500000000000000" pitchFamily="2" charset="0"/>
              </a:rPr>
              <a:t>Labelme</a:t>
            </a:r>
            <a:r>
              <a:rPr lang="pt-BR" dirty="0">
                <a:latin typeface="Montserrat" panose="00000500000000000000" pitchFamily="2" charset="0"/>
              </a:rPr>
              <a:t> ou </a:t>
            </a:r>
            <a:r>
              <a:rPr lang="pt-BR" dirty="0" err="1">
                <a:latin typeface="Montserrat" panose="00000500000000000000" pitchFamily="2" charset="0"/>
              </a:rPr>
              <a:t>Roboflow</a:t>
            </a:r>
            <a:r>
              <a:rPr lang="pt-BR" dirty="0">
                <a:latin typeface="Montserrat" panose="00000500000000000000" pitchFamily="2" charset="0"/>
              </a:rPr>
              <a:t>. Para grandes </a:t>
            </a:r>
            <a:r>
              <a:rPr lang="pt-BR" dirty="0" err="1">
                <a:latin typeface="Montserrat" panose="00000500000000000000" pitchFamily="2" charset="0"/>
              </a:rPr>
              <a:t>datasets</a:t>
            </a:r>
            <a:r>
              <a:rPr lang="pt-BR" dirty="0">
                <a:latin typeface="Montserrat" panose="00000500000000000000" pitchFamily="2" charset="0"/>
              </a:rPr>
              <a:t>, é possível usar </a:t>
            </a:r>
            <a:r>
              <a:rPr lang="pt-BR" dirty="0" err="1">
                <a:latin typeface="Montserrat" panose="00000500000000000000" pitchFamily="2" charset="0"/>
              </a:rPr>
              <a:t>crowdsourcing</a:t>
            </a:r>
            <a:r>
              <a:rPr lang="pt-BR" dirty="0">
                <a:latin typeface="Montserrat" panose="00000500000000000000" pitchFamily="2" charset="0"/>
              </a:rPr>
              <a:t>, mas para conjuntos pequenos ou médios, anotar manualmente é mais rápido e ajuda a entender melhor os dados.</a:t>
            </a:r>
          </a:p>
        </p:txBody>
      </p:sp>
      <p:pic>
        <p:nvPicPr>
          <p:cNvPr id="6" name="Imagem 5" descr="Uma imagem contendo Diagrama&#10;&#10;O conteúdo gerado por IA pode estar incorreto.">
            <a:extLst>
              <a:ext uri="{FF2B5EF4-FFF2-40B4-BE49-F238E27FC236}">
                <a16:creationId xmlns:a16="http://schemas.microsoft.com/office/drawing/2014/main" id="{76A68F40-8D11-24CE-3B20-3FF801A6915D}"/>
              </a:ext>
            </a:extLst>
          </p:cNvPr>
          <p:cNvPicPr>
            <a:picLocks noChangeAspect="1"/>
          </p:cNvPicPr>
          <p:nvPr/>
        </p:nvPicPr>
        <p:blipFill>
          <a:blip r:embed="rId2"/>
          <a:stretch>
            <a:fillRect/>
          </a:stretch>
        </p:blipFill>
        <p:spPr>
          <a:xfrm>
            <a:off x="6879653" y="902636"/>
            <a:ext cx="4420526" cy="1829055"/>
          </a:xfrm>
          <a:prstGeom prst="rect">
            <a:avLst/>
          </a:prstGeom>
        </p:spPr>
      </p:pic>
      <p:pic>
        <p:nvPicPr>
          <p:cNvPr id="9" name="Imagem 8" descr="Desenho de personagem de desenho animado&#10;&#10;O conteúdo gerado por IA pode estar incorreto.">
            <a:extLst>
              <a:ext uri="{FF2B5EF4-FFF2-40B4-BE49-F238E27FC236}">
                <a16:creationId xmlns:a16="http://schemas.microsoft.com/office/drawing/2014/main" id="{BF31CCFE-67FC-5E48-CCB3-4E141F5612AA}"/>
              </a:ext>
            </a:extLst>
          </p:cNvPr>
          <p:cNvPicPr>
            <a:picLocks noChangeAspect="1"/>
          </p:cNvPicPr>
          <p:nvPr/>
        </p:nvPicPr>
        <p:blipFill>
          <a:blip r:embed="rId3"/>
          <a:stretch>
            <a:fillRect/>
          </a:stretch>
        </p:blipFill>
        <p:spPr>
          <a:xfrm>
            <a:off x="7810985" y="3204706"/>
            <a:ext cx="2486372" cy="2891126"/>
          </a:xfrm>
          <a:prstGeom prst="rect">
            <a:avLst/>
          </a:prstGeom>
        </p:spPr>
      </p:pic>
    </p:spTree>
    <p:extLst>
      <p:ext uri="{BB962C8B-B14F-4D97-AF65-F5344CB8AC3E}">
        <p14:creationId xmlns:p14="http://schemas.microsoft.com/office/powerpoint/2010/main" val="4244879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BCA43-33AC-0714-D74A-AB543937187F}"/>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9CFBFE84-AA20-56A1-6295-1EE22B702E1A}"/>
              </a:ext>
            </a:extLst>
          </p:cNvPr>
          <p:cNvPicPr>
            <a:picLocks noChangeAspect="1"/>
          </p:cNvPicPr>
          <p:nvPr/>
        </p:nvPicPr>
        <p:blipFill>
          <a:blip r:embed="rId2"/>
          <a:stretch>
            <a:fillRect/>
          </a:stretch>
        </p:blipFill>
        <p:spPr>
          <a:xfrm>
            <a:off x="0" y="17178"/>
            <a:ext cx="12192000" cy="6858000"/>
          </a:xfrm>
          <a:prstGeom prst="rect">
            <a:avLst/>
          </a:prstGeom>
        </p:spPr>
      </p:pic>
      <p:pic>
        <p:nvPicPr>
          <p:cNvPr id="2" name="Imagem 1" descr="Uma imagem contendo Texto&#10;&#10;O conteúdo gerado por IA pode estar incorreto.">
            <a:extLst>
              <a:ext uri="{FF2B5EF4-FFF2-40B4-BE49-F238E27FC236}">
                <a16:creationId xmlns:a16="http://schemas.microsoft.com/office/drawing/2014/main" id="{130D7C12-D6C7-B503-7D25-E4853EC36C81}"/>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756B411A-56F2-DFB8-39CB-92F8C90D59CB}"/>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sp>
        <p:nvSpPr>
          <p:cNvPr id="4" name="CaixaDeTexto 3">
            <a:extLst>
              <a:ext uri="{FF2B5EF4-FFF2-40B4-BE49-F238E27FC236}">
                <a16:creationId xmlns:a16="http://schemas.microsoft.com/office/drawing/2014/main" id="{9850A34E-8E37-CE62-94B6-EFBDE35858CC}"/>
              </a:ext>
            </a:extLst>
          </p:cNvPr>
          <p:cNvSpPr txBox="1"/>
          <p:nvPr/>
        </p:nvSpPr>
        <p:spPr>
          <a:xfrm>
            <a:off x="538879" y="1790205"/>
            <a:ext cx="6432477" cy="1754326"/>
          </a:xfrm>
          <a:prstGeom prst="rect">
            <a:avLst/>
          </a:prstGeom>
        </p:spPr>
        <p:txBody>
          <a:bodyPr wrap="square" rtlCol="0">
            <a:spAutoFit/>
          </a:bodyPr>
          <a:lstStyle/>
          <a:p>
            <a:r>
              <a:rPr lang="en-US" sz="3600">
                <a:solidFill>
                  <a:srgbClr val="1B55DC"/>
                </a:solidFill>
                <a:latin typeface="Montserrat" pitchFamily="2" charset="0"/>
              </a:rPr>
              <a:t>Deep Computer Vision Using Convolutional Neural Networks</a:t>
            </a:r>
            <a:endParaRPr lang="pt-BR" sz="3600">
              <a:solidFill>
                <a:schemeClr val="tx1">
                  <a:lumMod val="75000"/>
                  <a:lumOff val="25000"/>
                </a:schemeClr>
              </a:solidFill>
              <a:latin typeface="Montserrat" pitchFamily="2" charset="0"/>
            </a:endParaRPr>
          </a:p>
        </p:txBody>
      </p:sp>
      <p:sp>
        <p:nvSpPr>
          <p:cNvPr id="5" name="CaixaDeTexto 4">
            <a:extLst>
              <a:ext uri="{FF2B5EF4-FFF2-40B4-BE49-F238E27FC236}">
                <a16:creationId xmlns:a16="http://schemas.microsoft.com/office/drawing/2014/main" id="{720EB187-A2DA-DCEB-AE6E-B1099A0246EC}"/>
              </a:ext>
            </a:extLst>
          </p:cNvPr>
          <p:cNvSpPr txBox="1"/>
          <p:nvPr/>
        </p:nvSpPr>
        <p:spPr>
          <a:xfrm>
            <a:off x="538879" y="3837238"/>
            <a:ext cx="6223016" cy="1077218"/>
          </a:xfrm>
          <a:prstGeom prst="rect">
            <a:avLst/>
          </a:prstGeom>
          <a:noFill/>
        </p:spPr>
        <p:txBody>
          <a:bodyPr wrap="square" rtlCol="0">
            <a:spAutoFit/>
          </a:bodyPr>
          <a:lstStyle/>
          <a:p>
            <a:r>
              <a:rPr lang="pt-BR" sz="1600" dirty="0" err="1">
                <a:latin typeface="Montserrat" panose="00000500000000000000" pitchFamily="2" charset="0"/>
              </a:rPr>
              <a:t>Using</a:t>
            </a:r>
            <a:r>
              <a:rPr lang="pt-BR" sz="1600" dirty="0">
                <a:latin typeface="Montserrat" panose="00000500000000000000" pitchFamily="2" charset="0"/>
              </a:rPr>
              <a:t> </a:t>
            </a:r>
            <a:r>
              <a:rPr lang="pt-BR" sz="1600" dirty="0" err="1">
                <a:latin typeface="Montserrat" panose="00000500000000000000" pitchFamily="2" charset="0"/>
              </a:rPr>
              <a:t>TorchVision´s</a:t>
            </a:r>
            <a:r>
              <a:rPr lang="pt-BR" sz="1600" dirty="0">
                <a:latin typeface="Montserrat" panose="00000500000000000000" pitchFamily="2" charset="0"/>
              </a:rPr>
              <a:t> </a:t>
            </a:r>
            <a:r>
              <a:rPr lang="pt-BR" sz="1600" dirty="0" err="1">
                <a:latin typeface="Montserrat" panose="00000500000000000000" pitchFamily="2" charset="0"/>
              </a:rPr>
              <a:t>Pretrained</a:t>
            </a:r>
            <a:r>
              <a:rPr lang="pt-BR" sz="1600" dirty="0">
                <a:latin typeface="Montserrat" panose="00000500000000000000" pitchFamily="2" charset="0"/>
              </a:rPr>
              <a:t> Models; </a:t>
            </a:r>
            <a:r>
              <a:rPr lang="pt-BR" sz="1600" dirty="0" err="1">
                <a:latin typeface="Montserrat" panose="00000500000000000000" pitchFamily="2" charset="0"/>
              </a:rPr>
              <a:t>Pretrained</a:t>
            </a:r>
            <a:r>
              <a:rPr lang="pt-BR" sz="1600" dirty="0">
                <a:latin typeface="Montserrat" panose="00000500000000000000" pitchFamily="2" charset="0"/>
              </a:rPr>
              <a:t> Models for </a:t>
            </a:r>
            <a:r>
              <a:rPr lang="pt-BR" sz="1600" dirty="0" err="1">
                <a:latin typeface="Montserrat" panose="00000500000000000000" pitchFamily="2" charset="0"/>
              </a:rPr>
              <a:t>Transfer</a:t>
            </a:r>
            <a:r>
              <a:rPr lang="pt-BR" sz="1600" dirty="0">
                <a:latin typeface="Montserrat" panose="00000500000000000000" pitchFamily="2" charset="0"/>
              </a:rPr>
              <a:t> Learning; </a:t>
            </a:r>
            <a:r>
              <a:rPr lang="pt-BR" sz="1600" dirty="0" err="1">
                <a:latin typeface="Montserrat" panose="00000500000000000000" pitchFamily="2" charset="0"/>
              </a:rPr>
              <a:t>Classification</a:t>
            </a:r>
            <a:r>
              <a:rPr lang="pt-BR" sz="1600" dirty="0">
                <a:latin typeface="Montserrat" panose="00000500000000000000" pitchFamily="2" charset="0"/>
              </a:rPr>
              <a:t> </a:t>
            </a:r>
            <a:r>
              <a:rPr lang="pt-BR" sz="1600" dirty="0" err="1">
                <a:latin typeface="Montserrat" panose="00000500000000000000" pitchFamily="2" charset="0"/>
              </a:rPr>
              <a:t>and</a:t>
            </a:r>
            <a:r>
              <a:rPr lang="pt-BR" sz="1600" dirty="0">
                <a:latin typeface="Montserrat" panose="00000500000000000000" pitchFamily="2" charset="0"/>
              </a:rPr>
              <a:t> </a:t>
            </a:r>
            <a:r>
              <a:rPr lang="pt-BR" sz="1600" dirty="0" err="1">
                <a:latin typeface="Montserrat" panose="00000500000000000000" pitchFamily="2" charset="0"/>
              </a:rPr>
              <a:t>Localization</a:t>
            </a:r>
            <a:r>
              <a:rPr lang="pt-BR" sz="1600" dirty="0">
                <a:latin typeface="Montserrat" panose="00000500000000000000" pitchFamily="2" charset="0"/>
              </a:rPr>
              <a:t>; </a:t>
            </a:r>
            <a:r>
              <a:rPr lang="pt-BR" sz="1600" dirty="0" err="1">
                <a:latin typeface="Montserrat" panose="00000500000000000000" pitchFamily="2" charset="0"/>
              </a:rPr>
              <a:t>Object</a:t>
            </a:r>
            <a:r>
              <a:rPr lang="pt-BR" sz="1600" dirty="0">
                <a:latin typeface="Montserrat" panose="00000500000000000000" pitchFamily="2" charset="0"/>
              </a:rPr>
              <a:t> </a:t>
            </a:r>
            <a:r>
              <a:rPr lang="pt-BR" sz="1600" dirty="0" err="1">
                <a:latin typeface="Montserrat" panose="00000500000000000000" pitchFamily="2" charset="0"/>
              </a:rPr>
              <a:t>Detection</a:t>
            </a:r>
            <a:r>
              <a:rPr lang="pt-BR" sz="1600" dirty="0">
                <a:latin typeface="Montserrat" panose="00000500000000000000" pitchFamily="2" charset="0"/>
              </a:rPr>
              <a:t>; </a:t>
            </a:r>
            <a:r>
              <a:rPr lang="pt-BR" sz="1600" dirty="0" err="1">
                <a:latin typeface="Montserrat" panose="00000500000000000000" pitchFamily="2" charset="0"/>
              </a:rPr>
              <a:t>Fully</a:t>
            </a:r>
            <a:r>
              <a:rPr lang="pt-BR" sz="1600" dirty="0">
                <a:latin typeface="Montserrat" panose="00000500000000000000" pitchFamily="2" charset="0"/>
              </a:rPr>
              <a:t> </a:t>
            </a:r>
            <a:r>
              <a:rPr lang="pt-BR" sz="1600" dirty="0" err="1">
                <a:latin typeface="Montserrat" panose="00000500000000000000" pitchFamily="2" charset="0"/>
              </a:rPr>
              <a:t>Convolutional</a:t>
            </a:r>
            <a:r>
              <a:rPr lang="pt-BR" sz="1600" dirty="0">
                <a:latin typeface="Montserrat" panose="00000500000000000000" pitchFamily="2" charset="0"/>
              </a:rPr>
              <a:t> Networks; </a:t>
            </a:r>
            <a:r>
              <a:rPr lang="pt-BR" sz="1600" dirty="0" err="1">
                <a:latin typeface="Montserrat" panose="00000500000000000000" pitchFamily="2" charset="0"/>
              </a:rPr>
              <a:t>You</a:t>
            </a:r>
            <a:r>
              <a:rPr lang="pt-BR" sz="1600" dirty="0">
                <a:latin typeface="Montserrat" panose="00000500000000000000" pitchFamily="2" charset="0"/>
              </a:rPr>
              <a:t> Only Look </a:t>
            </a:r>
            <a:r>
              <a:rPr lang="pt-BR" sz="1600" dirty="0" err="1">
                <a:latin typeface="Montserrat" panose="00000500000000000000" pitchFamily="2" charset="0"/>
              </a:rPr>
              <a:t>Once</a:t>
            </a:r>
            <a:r>
              <a:rPr lang="pt-BR" sz="1600" dirty="0">
                <a:latin typeface="Montserrat" panose="00000500000000000000" pitchFamily="2" charset="0"/>
              </a:rPr>
              <a:t>; </a:t>
            </a:r>
            <a:r>
              <a:rPr lang="pt-BR" sz="1600" dirty="0" err="1">
                <a:latin typeface="Montserrat" panose="00000500000000000000" pitchFamily="2" charset="0"/>
              </a:rPr>
              <a:t>Objetct</a:t>
            </a:r>
            <a:r>
              <a:rPr lang="pt-BR" sz="1600" dirty="0">
                <a:latin typeface="Montserrat" panose="00000500000000000000" pitchFamily="2" charset="0"/>
              </a:rPr>
              <a:t> Tracking </a:t>
            </a:r>
            <a:r>
              <a:rPr lang="pt-BR" sz="1600" dirty="0" err="1">
                <a:latin typeface="Montserrat" panose="00000500000000000000" pitchFamily="2" charset="0"/>
              </a:rPr>
              <a:t>Semantic</a:t>
            </a:r>
            <a:r>
              <a:rPr lang="pt-BR" sz="1600" dirty="0">
                <a:latin typeface="Montserrat" panose="00000500000000000000" pitchFamily="2" charset="0"/>
              </a:rPr>
              <a:t> </a:t>
            </a:r>
            <a:r>
              <a:rPr lang="pt-BR" sz="1600" dirty="0" err="1">
                <a:latin typeface="Montserrat" panose="00000500000000000000" pitchFamily="2" charset="0"/>
              </a:rPr>
              <a:t>Segmentation</a:t>
            </a:r>
            <a:endParaRPr lang="pt-BR" sz="1600" dirty="0">
              <a:latin typeface="Montserrat" panose="00000500000000000000" pitchFamily="2" charset="0"/>
            </a:endParaRPr>
          </a:p>
        </p:txBody>
      </p:sp>
    </p:spTree>
    <p:extLst>
      <p:ext uri="{BB962C8B-B14F-4D97-AF65-F5344CB8AC3E}">
        <p14:creationId xmlns:p14="http://schemas.microsoft.com/office/powerpoint/2010/main" val="2846138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FC9D1-2E67-8F97-E105-233920425A9A}"/>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5D0C0048-F296-BCF1-00FC-4B92597ABB3E}"/>
              </a:ext>
            </a:extLst>
          </p:cNvPr>
          <p:cNvSpPr txBox="1"/>
          <p:nvPr/>
        </p:nvSpPr>
        <p:spPr>
          <a:xfrm>
            <a:off x="1410185" y="9026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Classification</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and</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Localization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E49835CE-D62C-B03D-7A5A-8707A3F93958}"/>
              </a:ext>
            </a:extLst>
          </p:cNvPr>
          <p:cNvSpPr txBox="1"/>
          <p:nvPr/>
        </p:nvSpPr>
        <p:spPr>
          <a:xfrm>
            <a:off x="889000" y="2215822"/>
            <a:ext cx="10413999" cy="369332"/>
          </a:xfrm>
          <a:prstGeom prst="rect">
            <a:avLst/>
          </a:prstGeom>
          <a:noFill/>
        </p:spPr>
        <p:txBody>
          <a:bodyPr wrap="square">
            <a:spAutoFit/>
          </a:bodyPr>
          <a:lstStyle/>
          <a:p>
            <a:r>
              <a:rPr lang="pt-BR" dirty="0">
                <a:latin typeface="Montserrat" panose="00000500000000000000" pitchFamily="2" charset="0"/>
              </a:rPr>
              <a:t>Podemos representar uma </a:t>
            </a:r>
            <a:r>
              <a:rPr lang="pt-BR" dirty="0" err="1">
                <a:latin typeface="Montserrat" panose="00000500000000000000" pitchFamily="2" charset="0"/>
              </a:rPr>
              <a:t>bounding</a:t>
            </a:r>
            <a:r>
              <a:rPr lang="pt-BR" dirty="0">
                <a:latin typeface="Montserrat" panose="00000500000000000000" pitchFamily="2" charset="0"/>
              </a:rPr>
              <a:t> box com a classe </a:t>
            </a:r>
            <a:r>
              <a:rPr lang="pt-BR" dirty="0" err="1">
                <a:latin typeface="Montserrat" panose="00000500000000000000" pitchFamily="2" charset="0"/>
              </a:rPr>
              <a:t>BoundingBoxes</a:t>
            </a:r>
            <a:r>
              <a:rPr lang="pt-BR" dirty="0">
                <a:latin typeface="Montserrat" panose="00000500000000000000" pitchFamily="2" charset="0"/>
              </a:rPr>
              <a:t> do </a:t>
            </a:r>
            <a:r>
              <a:rPr lang="pt-BR" dirty="0" err="1">
                <a:latin typeface="Montserrat" panose="00000500000000000000" pitchFamily="2" charset="0"/>
              </a:rPr>
              <a:t>TorchVision</a:t>
            </a:r>
            <a:r>
              <a:rPr lang="pt-BR" dirty="0"/>
              <a:t>:</a:t>
            </a:r>
          </a:p>
        </p:txBody>
      </p:sp>
      <p:sp>
        <p:nvSpPr>
          <p:cNvPr id="5" name="CaixaDeTexto 4">
            <a:extLst>
              <a:ext uri="{FF2B5EF4-FFF2-40B4-BE49-F238E27FC236}">
                <a16:creationId xmlns:a16="http://schemas.microsoft.com/office/drawing/2014/main" id="{B2318526-56A1-B890-81FE-CF9507EC91B1}"/>
              </a:ext>
            </a:extLst>
          </p:cNvPr>
          <p:cNvSpPr txBox="1"/>
          <p:nvPr/>
        </p:nvSpPr>
        <p:spPr>
          <a:xfrm>
            <a:off x="817518" y="4272846"/>
            <a:ext cx="10318044" cy="1200329"/>
          </a:xfrm>
          <a:prstGeom prst="rect">
            <a:avLst/>
          </a:prstGeom>
          <a:noFill/>
        </p:spPr>
        <p:txBody>
          <a:bodyPr wrap="square">
            <a:spAutoFit/>
          </a:bodyPr>
          <a:lstStyle/>
          <a:p>
            <a:r>
              <a:rPr lang="pt-BR" dirty="0">
                <a:latin typeface="Montserrat" panose="00000500000000000000" pitchFamily="2" charset="0"/>
              </a:rPr>
              <a:t>O formato CXCYWH indica centro x, centro y, largura e altura. </a:t>
            </a:r>
            <a:r>
              <a:rPr lang="pt-BR" dirty="0" err="1">
                <a:latin typeface="Montserrat" panose="00000500000000000000" pitchFamily="2" charset="0"/>
              </a:rPr>
              <a:t>Bounding</a:t>
            </a:r>
            <a:r>
              <a:rPr lang="pt-BR" dirty="0">
                <a:latin typeface="Montserrat" panose="00000500000000000000" pitchFamily="2" charset="0"/>
              </a:rPr>
              <a:t> boxes podem ser transformadas como tensores normais usando a API de </a:t>
            </a:r>
            <a:r>
              <a:rPr lang="pt-BR" dirty="0" err="1">
                <a:latin typeface="Montserrat" panose="00000500000000000000" pitchFamily="2" charset="0"/>
              </a:rPr>
              <a:t>transforms</a:t>
            </a:r>
            <a:r>
              <a:rPr lang="pt-BR" dirty="0">
                <a:latin typeface="Montserrat" panose="00000500000000000000" pitchFamily="2" charset="0"/>
              </a:rPr>
              <a:t> do </a:t>
            </a:r>
            <a:r>
              <a:rPr lang="pt-BR" dirty="0" err="1">
                <a:latin typeface="Montserrat" panose="00000500000000000000" pitchFamily="2" charset="0"/>
              </a:rPr>
              <a:t>TorchVision</a:t>
            </a:r>
            <a:r>
              <a:rPr lang="pt-BR" dirty="0">
                <a:latin typeface="Montserrat" panose="00000500000000000000" pitchFamily="2" charset="0"/>
              </a:rPr>
              <a:t>. Atenção: rotação não altera a orientação da caixa, apenas seu tamanho para conter o objeto rotacionado.</a:t>
            </a:r>
          </a:p>
        </p:txBody>
      </p:sp>
      <p:pic>
        <p:nvPicPr>
          <p:cNvPr id="8" name="Imagem 7">
            <a:extLst>
              <a:ext uri="{FF2B5EF4-FFF2-40B4-BE49-F238E27FC236}">
                <a16:creationId xmlns:a16="http://schemas.microsoft.com/office/drawing/2014/main" id="{478270F8-4895-C78A-26E0-1E2AF45DAF58}"/>
              </a:ext>
            </a:extLst>
          </p:cNvPr>
          <p:cNvPicPr>
            <a:picLocks noChangeAspect="1"/>
          </p:cNvPicPr>
          <p:nvPr/>
        </p:nvPicPr>
        <p:blipFill>
          <a:blip r:embed="rId2"/>
          <a:stretch>
            <a:fillRect/>
          </a:stretch>
        </p:blipFill>
        <p:spPr>
          <a:xfrm>
            <a:off x="1701971" y="3232977"/>
            <a:ext cx="7659169" cy="438211"/>
          </a:xfrm>
          <a:prstGeom prst="rect">
            <a:avLst/>
          </a:prstGeom>
        </p:spPr>
      </p:pic>
    </p:spTree>
    <p:extLst>
      <p:ext uri="{BB962C8B-B14F-4D97-AF65-F5344CB8AC3E}">
        <p14:creationId xmlns:p14="http://schemas.microsoft.com/office/powerpoint/2010/main" val="3990161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C891D-8C05-E6DE-24BE-A5DC2B0F2D9B}"/>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2F6C71F1-0B31-88BF-121C-D0D34D379DE7}"/>
              </a:ext>
            </a:extLst>
          </p:cNvPr>
          <p:cNvSpPr txBox="1"/>
          <p:nvPr/>
        </p:nvSpPr>
        <p:spPr>
          <a:xfrm>
            <a:off x="1410185" y="9026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Classification</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and</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Localization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1C0E166D-2535-74C8-6F0E-C3FDDF82B740}"/>
              </a:ext>
            </a:extLst>
          </p:cNvPr>
          <p:cNvSpPr txBox="1"/>
          <p:nvPr/>
        </p:nvSpPr>
        <p:spPr>
          <a:xfrm>
            <a:off x="517878" y="1911022"/>
            <a:ext cx="11358033" cy="646331"/>
          </a:xfrm>
          <a:prstGeom prst="rect">
            <a:avLst/>
          </a:prstGeom>
          <a:noFill/>
        </p:spPr>
        <p:txBody>
          <a:bodyPr wrap="square">
            <a:spAutoFit/>
          </a:bodyPr>
          <a:lstStyle/>
          <a:p>
            <a:r>
              <a:rPr lang="pt-BR" dirty="0">
                <a:latin typeface="Montserrat" panose="00000500000000000000" pitchFamily="2" charset="0"/>
              </a:rPr>
              <a:t>Podemos aplicar a mesma transformação nas imagens e nas </a:t>
            </a:r>
            <a:r>
              <a:rPr lang="pt-BR" dirty="0" err="1">
                <a:latin typeface="Montserrat" panose="00000500000000000000" pitchFamily="2" charset="0"/>
              </a:rPr>
              <a:t>bounding</a:t>
            </a:r>
            <a:r>
              <a:rPr lang="pt-BR" dirty="0">
                <a:latin typeface="Montserrat" panose="00000500000000000000" pitchFamily="2" charset="0"/>
              </a:rPr>
              <a:t> boxes simultaneamente. Por exemplo, para a primeira imagem de treino:</a:t>
            </a:r>
          </a:p>
        </p:txBody>
      </p:sp>
      <p:pic>
        <p:nvPicPr>
          <p:cNvPr id="6" name="Imagem 5">
            <a:extLst>
              <a:ext uri="{FF2B5EF4-FFF2-40B4-BE49-F238E27FC236}">
                <a16:creationId xmlns:a16="http://schemas.microsoft.com/office/drawing/2014/main" id="{0E9CB37C-CF31-7D28-A7AF-E9E95CACB32D}"/>
              </a:ext>
            </a:extLst>
          </p:cNvPr>
          <p:cNvPicPr>
            <a:picLocks noChangeAspect="1"/>
          </p:cNvPicPr>
          <p:nvPr/>
        </p:nvPicPr>
        <p:blipFill>
          <a:blip r:embed="rId2"/>
          <a:stretch>
            <a:fillRect/>
          </a:stretch>
        </p:blipFill>
        <p:spPr>
          <a:xfrm>
            <a:off x="2107846" y="3328859"/>
            <a:ext cx="7592485" cy="647790"/>
          </a:xfrm>
          <a:prstGeom prst="rect">
            <a:avLst/>
          </a:prstGeom>
        </p:spPr>
      </p:pic>
      <p:sp>
        <p:nvSpPr>
          <p:cNvPr id="9" name="CaixaDeTexto 8">
            <a:extLst>
              <a:ext uri="{FF2B5EF4-FFF2-40B4-BE49-F238E27FC236}">
                <a16:creationId xmlns:a16="http://schemas.microsoft.com/office/drawing/2014/main" id="{5DFB33FF-C35E-5D6D-A719-0176E4CF4CA9}"/>
              </a:ext>
            </a:extLst>
          </p:cNvPr>
          <p:cNvSpPr txBox="1"/>
          <p:nvPr/>
        </p:nvSpPr>
        <p:spPr>
          <a:xfrm>
            <a:off x="793045" y="4686068"/>
            <a:ext cx="11082866" cy="646331"/>
          </a:xfrm>
          <a:prstGeom prst="rect">
            <a:avLst/>
          </a:prstGeom>
          <a:noFill/>
        </p:spPr>
        <p:txBody>
          <a:bodyPr wrap="square">
            <a:spAutoFit/>
          </a:bodyPr>
          <a:lstStyle/>
          <a:p>
            <a:r>
              <a:rPr lang="pt-BR" dirty="0">
                <a:latin typeface="Montserrat" panose="00000500000000000000" pitchFamily="2" charset="0"/>
              </a:rPr>
              <a:t>Ao usar MSE, erros absolutos afetam igualmente caixas grandes e pequenas. Uma alternativa é calcular a raiz quadrada de largura e altura antes do MSE. </a:t>
            </a:r>
          </a:p>
        </p:txBody>
      </p:sp>
    </p:spTree>
    <p:extLst>
      <p:ext uri="{BB962C8B-B14F-4D97-AF65-F5344CB8AC3E}">
        <p14:creationId xmlns:p14="http://schemas.microsoft.com/office/powerpoint/2010/main" val="430039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DAAE7-F958-97A8-8DE2-B4EAFF947956}"/>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D9B83911-846C-C591-9883-9C00D34B10DD}"/>
              </a:ext>
            </a:extLst>
          </p:cNvPr>
          <p:cNvSpPr txBox="1"/>
          <p:nvPr/>
        </p:nvSpPr>
        <p:spPr>
          <a:xfrm>
            <a:off x="1410185" y="9026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Classification</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and</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Localization</a:t>
            </a:r>
            <a:endParaRPr lang="pt-BR" sz="2400" b="0" i="0" dirty="0">
              <a:solidFill>
                <a:schemeClr val="accent4"/>
              </a:solidFill>
              <a:effectLst/>
              <a:latin typeface="Montserrat" panose="00000500000000000000" pitchFamily="2" charset="0"/>
            </a:endParaRP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DAE3AA1-9B7C-F039-FED5-23FA76796DCC}"/>
                  </a:ext>
                </a:extLst>
              </p:cNvPr>
              <p:cNvSpPr txBox="1"/>
              <p:nvPr/>
            </p:nvSpPr>
            <p:spPr>
              <a:xfrm>
                <a:off x="517878" y="1911022"/>
                <a:ext cx="5250744" cy="1477328"/>
              </a:xfrm>
              <a:prstGeom prst="rect">
                <a:avLst/>
              </a:prstGeom>
              <a:noFill/>
            </p:spPr>
            <p:txBody>
              <a:bodyPr wrap="square">
                <a:spAutoFit/>
              </a:bodyPr>
              <a:lstStyle/>
              <a:p>
                <a:r>
                  <a:rPr lang="pt-BR" dirty="0">
                    <a:latin typeface="Montserrat" panose="00000500000000000000" pitchFamily="2" charset="0"/>
                  </a:rPr>
                  <a:t>A métrica mais comum para avaliar </a:t>
                </a:r>
                <a:r>
                  <a:rPr lang="pt-BR" dirty="0" err="1">
                    <a:latin typeface="Montserrat" panose="00000500000000000000" pitchFamily="2" charset="0"/>
                  </a:rPr>
                  <a:t>bounding</a:t>
                </a:r>
                <a:r>
                  <a:rPr lang="pt-BR" dirty="0">
                    <a:latin typeface="Montserrat" panose="00000500000000000000" pitchFamily="2" charset="0"/>
                  </a:rPr>
                  <a:t> boxes é o </a:t>
                </a:r>
                <a:r>
                  <a:rPr lang="pt-BR" dirty="0" err="1">
                    <a:latin typeface="Montserrat" panose="00000500000000000000" pitchFamily="2" charset="0"/>
                  </a:rPr>
                  <a:t>IoU</a:t>
                </a:r>
                <a:r>
                  <a:rPr lang="pt-BR" dirty="0">
                    <a:latin typeface="Montserrat" panose="00000500000000000000" pitchFamily="2" charset="0"/>
                  </a:rPr>
                  <a:t>, ou índice de </a:t>
                </a:r>
                <a:r>
                  <a:rPr lang="pt-BR" dirty="0" err="1">
                    <a:latin typeface="Montserrat" panose="00000500000000000000" pitchFamily="2" charset="0"/>
                  </a:rPr>
                  <a:t>Jaccard</a:t>
                </a:r>
                <a:r>
                  <a:rPr lang="pt-BR" dirty="0">
                    <a:latin typeface="Montserrat" panose="00000500000000000000" pitchFamily="2" charset="0"/>
                  </a:rPr>
                  <a:t>, definido como a área de sobreposição entre a caixa prevista </a:t>
                </a:r>
                <a14:m>
                  <m:oMath xmlns:m="http://schemas.openxmlformats.org/officeDocument/2006/math">
                    <m:r>
                      <a:rPr lang="pt-BR" i="1">
                        <a:latin typeface="Cambria Math" panose="02040503050406030204" pitchFamily="18" charset="0"/>
                      </a:rPr>
                      <m:t>𝑃</m:t>
                    </m:r>
                  </m:oMath>
                </a14:m>
                <a:r>
                  <a:rPr lang="pt-BR" dirty="0">
                    <a:latin typeface="Montserrat" panose="00000500000000000000" pitchFamily="2" charset="0"/>
                  </a:rPr>
                  <a:t>e a caixa alvo </a:t>
                </a:r>
                <a14:m>
                  <m:oMath xmlns:m="http://schemas.openxmlformats.org/officeDocument/2006/math">
                    <m:r>
                      <a:rPr lang="pt-BR" i="1">
                        <a:latin typeface="Cambria Math" panose="02040503050406030204" pitchFamily="18" charset="0"/>
                      </a:rPr>
                      <m:t>𝑇</m:t>
                    </m:r>
                  </m:oMath>
                </a14:m>
                <a:r>
                  <a:rPr lang="pt-BR" dirty="0">
                    <a:latin typeface="Montserrat" panose="00000500000000000000" pitchFamily="2" charset="0"/>
                  </a:rPr>
                  <a:t>, dividida pela área de união</a:t>
                </a:r>
                <a:r>
                  <a:rPr lang="pt-BR" dirty="0"/>
                  <a:t>:</a:t>
                </a:r>
                <a:endParaRPr lang="pt-BR" dirty="0">
                  <a:latin typeface="Montserrat" panose="00000500000000000000" pitchFamily="2" charset="0"/>
                </a:endParaRPr>
              </a:p>
            </p:txBody>
          </p:sp>
        </mc:Choice>
        <mc:Fallback xmlns="">
          <p:sp>
            <p:nvSpPr>
              <p:cNvPr id="4" name="CaixaDeTexto 3">
                <a:extLst>
                  <a:ext uri="{FF2B5EF4-FFF2-40B4-BE49-F238E27FC236}">
                    <a16:creationId xmlns:a16="http://schemas.microsoft.com/office/drawing/2014/main" id="{4DAE3AA1-9B7C-F039-FED5-23FA76796DCC}"/>
                  </a:ext>
                </a:extLst>
              </p:cNvPr>
              <p:cNvSpPr txBox="1">
                <a:spLocks noRot="1" noChangeAspect="1" noMove="1" noResize="1" noEditPoints="1" noAdjustHandles="1" noChangeArrowheads="1" noChangeShapeType="1" noTextEdit="1"/>
              </p:cNvSpPr>
              <p:nvPr/>
            </p:nvSpPr>
            <p:spPr>
              <a:xfrm>
                <a:off x="517878" y="1911022"/>
                <a:ext cx="5250744" cy="1477328"/>
              </a:xfrm>
              <a:prstGeom prst="rect">
                <a:avLst/>
              </a:prstGeom>
              <a:blipFill>
                <a:blip r:embed="rId2"/>
                <a:stretch>
                  <a:fillRect l="-1045" t="-1646" b="-5761"/>
                </a:stretch>
              </a:blipFill>
            </p:spPr>
            <p:txBody>
              <a:bodyPr/>
              <a:lstStyle/>
              <a:p>
                <a:r>
                  <a:rPr lang="pt-BR">
                    <a:noFill/>
                  </a:rPr>
                  <a:t> </a:t>
                </a:r>
              </a:p>
            </p:txBody>
          </p:sp>
        </mc:Fallback>
      </mc:AlternateContent>
      <p:sp>
        <p:nvSpPr>
          <p:cNvPr id="9" name="CaixaDeTexto 8">
            <a:extLst>
              <a:ext uri="{FF2B5EF4-FFF2-40B4-BE49-F238E27FC236}">
                <a16:creationId xmlns:a16="http://schemas.microsoft.com/office/drawing/2014/main" id="{5B3C209C-7A71-56AC-3A46-023A7350DFF4}"/>
              </a:ext>
            </a:extLst>
          </p:cNvPr>
          <p:cNvSpPr txBox="1"/>
          <p:nvPr/>
        </p:nvSpPr>
        <p:spPr>
          <a:xfrm>
            <a:off x="517878" y="4686068"/>
            <a:ext cx="5126565" cy="923330"/>
          </a:xfrm>
          <a:prstGeom prst="rect">
            <a:avLst/>
          </a:prstGeom>
          <a:noFill/>
        </p:spPr>
        <p:txBody>
          <a:bodyPr wrap="square">
            <a:spAutoFit/>
          </a:bodyPr>
          <a:lstStyle/>
          <a:p>
            <a:r>
              <a:rPr lang="pt-BR" dirty="0">
                <a:latin typeface="Montserrat" panose="00000500000000000000" pitchFamily="2" charset="0"/>
              </a:rPr>
              <a:t>O </a:t>
            </a:r>
            <a:r>
              <a:rPr lang="pt-BR" dirty="0" err="1">
                <a:latin typeface="Montserrat" panose="00000500000000000000" pitchFamily="2" charset="0"/>
              </a:rPr>
              <a:t>IoU</a:t>
            </a:r>
            <a:r>
              <a:rPr lang="pt-BR" dirty="0">
                <a:latin typeface="Montserrat" panose="00000500000000000000" pitchFamily="2" charset="0"/>
              </a:rPr>
              <a:t> varia de 0 (sem sobreposição) a 1 (sobreposição perfeita). Ele é calculado pelo </a:t>
            </a:r>
            <a:r>
              <a:rPr lang="pt-BR" dirty="0" err="1">
                <a:latin typeface="Montserrat" panose="00000500000000000000" pitchFamily="2" charset="0"/>
              </a:rPr>
              <a:t>torchvision.ops.box_iou</a:t>
            </a:r>
            <a:r>
              <a:rPr lang="pt-BR" dirty="0">
                <a:latin typeface="Montserrat" panose="00000500000000000000" pitchFamily="2" charset="0"/>
              </a:rPr>
              <a:t>().</a:t>
            </a:r>
          </a:p>
        </p:txBody>
      </p:sp>
      <p:pic>
        <p:nvPicPr>
          <p:cNvPr id="5" name="Imagem 4" descr="Texto&#10;&#10;O conteúdo gerado por IA pode estar incorreto.">
            <a:extLst>
              <a:ext uri="{FF2B5EF4-FFF2-40B4-BE49-F238E27FC236}">
                <a16:creationId xmlns:a16="http://schemas.microsoft.com/office/drawing/2014/main" id="{75BB959C-26C7-A4A3-CAC6-EA0E36DC864D}"/>
              </a:ext>
            </a:extLst>
          </p:cNvPr>
          <p:cNvPicPr>
            <a:picLocks noChangeAspect="1"/>
          </p:cNvPicPr>
          <p:nvPr/>
        </p:nvPicPr>
        <p:blipFill>
          <a:blip r:embed="rId3"/>
          <a:stretch>
            <a:fillRect/>
          </a:stretch>
        </p:blipFill>
        <p:spPr>
          <a:xfrm>
            <a:off x="1769402" y="3665348"/>
            <a:ext cx="1867161" cy="781159"/>
          </a:xfrm>
          <a:prstGeom prst="rect">
            <a:avLst/>
          </a:prstGeom>
        </p:spPr>
      </p:pic>
      <p:pic>
        <p:nvPicPr>
          <p:cNvPr id="8" name="Imagem 7" descr="Flor vermelha com letras brancas&#10;&#10;O conteúdo gerado por IA pode estar incorreto.">
            <a:extLst>
              <a:ext uri="{FF2B5EF4-FFF2-40B4-BE49-F238E27FC236}">
                <a16:creationId xmlns:a16="http://schemas.microsoft.com/office/drawing/2014/main" id="{D003B3FD-1FAD-8651-411B-7DF1E2F959DA}"/>
              </a:ext>
            </a:extLst>
          </p:cNvPr>
          <p:cNvPicPr>
            <a:picLocks noChangeAspect="1"/>
          </p:cNvPicPr>
          <p:nvPr/>
        </p:nvPicPr>
        <p:blipFill>
          <a:blip r:embed="rId4"/>
          <a:stretch>
            <a:fillRect/>
          </a:stretch>
        </p:blipFill>
        <p:spPr>
          <a:xfrm>
            <a:off x="5768622" y="2649686"/>
            <a:ext cx="4477375" cy="2314898"/>
          </a:xfrm>
          <a:prstGeom prst="rect">
            <a:avLst/>
          </a:prstGeom>
        </p:spPr>
      </p:pic>
    </p:spTree>
    <p:extLst>
      <p:ext uri="{BB962C8B-B14F-4D97-AF65-F5344CB8AC3E}">
        <p14:creationId xmlns:p14="http://schemas.microsoft.com/office/powerpoint/2010/main" val="114782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E14D7-B83C-B6BC-5F5E-4778A46A7243}"/>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8D84DB59-61F4-4BDB-C3E8-FABB73A4E5D5}"/>
              </a:ext>
            </a:extLst>
          </p:cNvPr>
          <p:cNvSpPr txBox="1"/>
          <p:nvPr/>
        </p:nvSpPr>
        <p:spPr>
          <a:xfrm>
            <a:off x="1410185" y="9026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Classification</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and</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Localization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35B7A401-857A-49BC-EC0D-2D34176CDB55}"/>
              </a:ext>
            </a:extLst>
          </p:cNvPr>
          <p:cNvSpPr txBox="1"/>
          <p:nvPr/>
        </p:nvSpPr>
        <p:spPr>
          <a:xfrm>
            <a:off x="517878" y="2101854"/>
            <a:ext cx="10364611" cy="923330"/>
          </a:xfrm>
          <a:prstGeom prst="rect">
            <a:avLst/>
          </a:prstGeom>
          <a:noFill/>
        </p:spPr>
        <p:txBody>
          <a:bodyPr wrap="square">
            <a:spAutoFit/>
          </a:bodyPr>
          <a:lstStyle/>
          <a:p>
            <a:r>
              <a:rPr lang="pt-BR" dirty="0">
                <a:latin typeface="Montserrat" panose="00000500000000000000" pitchFamily="2" charset="0"/>
              </a:rPr>
              <a:t>O </a:t>
            </a:r>
            <a:r>
              <a:rPr lang="pt-BR" dirty="0" err="1">
                <a:latin typeface="Montserrat" panose="00000500000000000000" pitchFamily="2" charset="0"/>
              </a:rPr>
              <a:t>IoU</a:t>
            </a:r>
            <a:r>
              <a:rPr lang="pt-BR" dirty="0">
                <a:latin typeface="Montserrat" panose="00000500000000000000" pitchFamily="2" charset="0"/>
              </a:rPr>
              <a:t> puro não fornece gradiente quando P e T não se sobrepõem. O </a:t>
            </a:r>
            <a:r>
              <a:rPr lang="pt-BR" dirty="0" err="1">
                <a:latin typeface="Montserrat" panose="00000500000000000000" pitchFamily="2" charset="0"/>
              </a:rPr>
              <a:t>GIoU</a:t>
            </a:r>
            <a:r>
              <a:rPr lang="pt-BR" dirty="0">
                <a:latin typeface="Montserrat" panose="00000500000000000000" pitchFamily="2" charset="0"/>
              </a:rPr>
              <a:t> corrige isso considerando a menor caixa S que contém P e T, e subtraindo a razão da área não coberta: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DADFB72-BB34-A056-930A-FD57F020EA32}"/>
                  </a:ext>
                </a:extLst>
              </p:cNvPr>
              <p:cNvSpPr txBox="1"/>
              <p:nvPr/>
            </p:nvSpPr>
            <p:spPr>
              <a:xfrm>
                <a:off x="517878" y="4686068"/>
                <a:ext cx="10883900" cy="646331"/>
              </a:xfrm>
              <a:prstGeom prst="rect">
                <a:avLst/>
              </a:prstGeom>
              <a:noFill/>
            </p:spPr>
            <p:txBody>
              <a:bodyPr wrap="square">
                <a:spAutoFit/>
              </a:bodyPr>
              <a:lstStyle/>
              <a:p>
                <a:r>
                  <a:rPr lang="pt-BR" dirty="0">
                    <a:latin typeface="Montserrat" panose="00000500000000000000" pitchFamily="2" charset="0"/>
                  </a:rPr>
                  <a:t>A perda usada para treinamento é </a:t>
                </a:r>
                <a14:m>
                  <m:oMath xmlns:m="http://schemas.openxmlformats.org/officeDocument/2006/math">
                    <m:r>
                      <a:rPr lang="pt-BR">
                        <a:latin typeface="Cambria Math" panose="02040503050406030204" pitchFamily="18" charset="0"/>
                      </a:rPr>
                      <m:t>1−</m:t>
                    </m:r>
                    <m:r>
                      <m:rPr>
                        <m:nor/>
                      </m:rPr>
                      <a:rPr lang="pt-BR" i="1">
                        <a:latin typeface="Montserrat" panose="00000500000000000000" pitchFamily="2" charset="0"/>
                      </a:rPr>
                      <m:t>GIoU</m:t>
                    </m:r>
                  </m:oMath>
                </a14:m>
                <a:r>
                  <a:rPr lang="pt-BR" dirty="0">
                    <a:latin typeface="Montserrat" panose="00000500000000000000" pitchFamily="2" charset="0"/>
                  </a:rPr>
                  <a:t>, o que dá gradiente mesmo quando as caixas não se sobrepõem. Implementação: </a:t>
                </a:r>
                <a:r>
                  <a:rPr lang="pt-BR" dirty="0" err="1">
                    <a:latin typeface="Montserrat" panose="00000500000000000000" pitchFamily="2" charset="0"/>
                  </a:rPr>
                  <a:t>torchvision.ops.generalized_box_iou_loss</a:t>
                </a:r>
                <a:r>
                  <a:rPr lang="pt-BR" dirty="0">
                    <a:latin typeface="Montserrat" panose="00000500000000000000" pitchFamily="2" charset="0"/>
                  </a:rPr>
                  <a:t>()</a:t>
                </a:r>
              </a:p>
            </p:txBody>
          </p:sp>
        </mc:Choice>
        <mc:Fallback xmlns="">
          <p:sp>
            <p:nvSpPr>
              <p:cNvPr id="9" name="CaixaDeTexto 8">
                <a:extLst>
                  <a:ext uri="{FF2B5EF4-FFF2-40B4-BE49-F238E27FC236}">
                    <a16:creationId xmlns:a16="http://schemas.microsoft.com/office/drawing/2014/main" id="{9DADFB72-BB34-A056-930A-FD57F020EA32}"/>
                  </a:ext>
                </a:extLst>
              </p:cNvPr>
              <p:cNvSpPr txBox="1">
                <a:spLocks noRot="1" noChangeAspect="1" noMove="1" noResize="1" noEditPoints="1" noAdjustHandles="1" noChangeArrowheads="1" noChangeShapeType="1" noTextEdit="1"/>
              </p:cNvSpPr>
              <p:nvPr/>
            </p:nvSpPr>
            <p:spPr>
              <a:xfrm>
                <a:off x="517878" y="4686068"/>
                <a:ext cx="10883900" cy="646331"/>
              </a:xfrm>
              <a:prstGeom prst="rect">
                <a:avLst/>
              </a:prstGeom>
              <a:blipFill>
                <a:blip r:embed="rId2"/>
                <a:stretch>
                  <a:fillRect l="-504" t="-4717" r="-952" b="-15094"/>
                </a:stretch>
              </a:blipFill>
            </p:spPr>
            <p:txBody>
              <a:bodyPr/>
              <a:lstStyle/>
              <a:p>
                <a:r>
                  <a:rPr lang="pt-BR">
                    <a:noFill/>
                  </a:rPr>
                  <a:t> </a:t>
                </a:r>
              </a:p>
            </p:txBody>
          </p:sp>
        </mc:Fallback>
      </mc:AlternateContent>
      <p:pic>
        <p:nvPicPr>
          <p:cNvPr id="6" name="Imagem 5" descr="Interface gráfica do usuário, Texto&#10;&#10;O conteúdo gerado por IA pode estar incorreto.">
            <a:extLst>
              <a:ext uri="{FF2B5EF4-FFF2-40B4-BE49-F238E27FC236}">
                <a16:creationId xmlns:a16="http://schemas.microsoft.com/office/drawing/2014/main" id="{D263922B-8594-58AB-E9E7-B8C0157E1C19}"/>
              </a:ext>
            </a:extLst>
          </p:cNvPr>
          <p:cNvPicPr>
            <a:picLocks noChangeAspect="1"/>
          </p:cNvPicPr>
          <p:nvPr/>
        </p:nvPicPr>
        <p:blipFill>
          <a:blip r:embed="rId3"/>
          <a:stretch>
            <a:fillRect/>
          </a:stretch>
        </p:blipFill>
        <p:spPr>
          <a:xfrm>
            <a:off x="3926858" y="3364867"/>
            <a:ext cx="3162564" cy="790685"/>
          </a:xfrm>
          <a:prstGeom prst="rect">
            <a:avLst/>
          </a:prstGeom>
        </p:spPr>
      </p:pic>
    </p:spTree>
    <p:extLst>
      <p:ext uri="{BB962C8B-B14F-4D97-AF65-F5344CB8AC3E}">
        <p14:creationId xmlns:p14="http://schemas.microsoft.com/office/powerpoint/2010/main" val="780818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EBD-A7D5-6DE9-8A06-5724A8E1CB7C}"/>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ED1F5CE4-2CF7-9736-E547-917D5A3BA6BD}"/>
              </a:ext>
            </a:extLst>
          </p:cNvPr>
          <p:cNvSpPr txBox="1"/>
          <p:nvPr/>
        </p:nvSpPr>
        <p:spPr>
          <a:xfrm>
            <a:off x="1342452" y="586547"/>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Classification</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and</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Localization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A53EF9C0-C973-B1C9-6ADF-F5C3EFFE925E}"/>
              </a:ext>
            </a:extLst>
          </p:cNvPr>
          <p:cNvSpPr txBox="1"/>
          <p:nvPr/>
        </p:nvSpPr>
        <p:spPr>
          <a:xfrm>
            <a:off x="563034" y="1571277"/>
            <a:ext cx="10759722" cy="2308324"/>
          </a:xfrm>
          <a:prstGeom prst="rect">
            <a:avLst/>
          </a:prstGeom>
          <a:noFill/>
        </p:spPr>
        <p:txBody>
          <a:bodyPr wrap="square">
            <a:spAutoFit/>
          </a:bodyPr>
          <a:lstStyle/>
          <a:p>
            <a:r>
              <a:rPr lang="pt-BR" dirty="0">
                <a:latin typeface="Montserrat" panose="00000500000000000000" pitchFamily="2" charset="0"/>
              </a:rPr>
              <a:t>O </a:t>
            </a:r>
            <a:r>
              <a:rPr lang="pt-BR" dirty="0" err="1">
                <a:latin typeface="Montserrat" panose="00000500000000000000" pitchFamily="2" charset="0"/>
              </a:rPr>
              <a:t>CIoU</a:t>
            </a:r>
            <a:r>
              <a:rPr lang="pt-BR" dirty="0">
                <a:latin typeface="Montserrat" panose="00000500000000000000" pitchFamily="2" charset="0"/>
              </a:rPr>
              <a:t> é uma métrica avançada para avaliar a qualidade de </a:t>
            </a:r>
            <a:r>
              <a:rPr lang="pt-BR" dirty="0" err="1">
                <a:latin typeface="Montserrat" panose="00000500000000000000" pitchFamily="2" charset="0"/>
              </a:rPr>
              <a:t>bounding</a:t>
            </a:r>
            <a:r>
              <a:rPr lang="pt-BR" dirty="0">
                <a:latin typeface="Montserrat" panose="00000500000000000000" pitchFamily="2" charset="0"/>
              </a:rPr>
              <a:t> boxes, considerando três fatores importantes: </a:t>
            </a:r>
            <a:r>
              <a:rPr lang="pt-BR" b="1" dirty="0" err="1">
                <a:latin typeface="Montserrat" panose="00000500000000000000" pitchFamily="2" charset="0"/>
              </a:rPr>
              <a:t>IoU</a:t>
            </a:r>
            <a:r>
              <a:rPr lang="pt-BR" b="1" dirty="0">
                <a:latin typeface="Montserrat" panose="00000500000000000000" pitchFamily="2" charset="0"/>
              </a:rPr>
              <a:t>:</a:t>
            </a:r>
            <a:r>
              <a:rPr lang="pt-BR" dirty="0">
                <a:latin typeface="Montserrat" panose="00000500000000000000" pitchFamily="2" charset="0"/>
              </a:rPr>
              <a:t> quanto maior a sobreposição entre a caixa prevista e a caixa alvo, melhor. </a:t>
            </a:r>
            <a:r>
              <a:rPr lang="pt-BR" b="1" dirty="0">
                <a:latin typeface="Montserrat" panose="00000500000000000000" pitchFamily="2" charset="0"/>
              </a:rPr>
              <a:t>Distância entre os centros:</a:t>
            </a:r>
            <a:r>
              <a:rPr lang="pt-BR" dirty="0">
                <a:latin typeface="Montserrat" panose="00000500000000000000" pitchFamily="2" charset="0"/>
              </a:rPr>
              <a:t> quanto mais próximos os centros das caixas P e T, melhor; a distância é normalizada pela diagonal da menor caixa que contém ambas (S).</a:t>
            </a:r>
          </a:p>
          <a:p>
            <a:r>
              <a:rPr lang="pt-BR" b="1" dirty="0">
                <a:latin typeface="Montserrat" panose="00000500000000000000" pitchFamily="2" charset="0"/>
              </a:rPr>
              <a:t>Semelhança das proporções (</a:t>
            </a:r>
            <a:r>
              <a:rPr lang="pt-BR" b="1" dirty="0" err="1">
                <a:latin typeface="Montserrat" panose="00000500000000000000" pitchFamily="2" charset="0"/>
              </a:rPr>
              <a:t>aspect</a:t>
            </a:r>
            <a:r>
              <a:rPr lang="pt-BR" b="1" dirty="0">
                <a:latin typeface="Montserrat" panose="00000500000000000000" pitchFamily="2" charset="0"/>
              </a:rPr>
              <a:t> </a:t>
            </a:r>
            <a:r>
              <a:rPr lang="pt-BR" b="1" dirty="0" err="1">
                <a:latin typeface="Montserrat" panose="00000500000000000000" pitchFamily="2" charset="0"/>
              </a:rPr>
              <a:t>ratios</a:t>
            </a:r>
            <a:r>
              <a:rPr lang="pt-BR" b="1" dirty="0">
                <a:latin typeface="Montserrat" panose="00000500000000000000" pitchFamily="2" charset="0"/>
              </a:rPr>
              <a:t>):</a:t>
            </a:r>
            <a:r>
              <a:rPr lang="pt-BR" dirty="0">
                <a:latin typeface="Montserrat" panose="00000500000000000000" pitchFamily="2" charset="0"/>
              </a:rPr>
              <a:t> quanto mais semelhantes forem as proporções largura/altura das caixas, melhor. A perda usada no treinamento é definida como:</a:t>
            </a:r>
          </a:p>
          <a:p>
            <a:endParaRPr lang="pt-BR" dirty="0">
              <a:latin typeface="Montserrat" panose="00000500000000000000" pitchFamily="2" charset="0"/>
            </a:endParaRPr>
          </a:p>
        </p:txBody>
      </p:sp>
      <p:sp>
        <p:nvSpPr>
          <p:cNvPr id="5" name="CaixaDeTexto 4">
            <a:extLst>
              <a:ext uri="{FF2B5EF4-FFF2-40B4-BE49-F238E27FC236}">
                <a16:creationId xmlns:a16="http://schemas.microsoft.com/office/drawing/2014/main" id="{E1167442-5640-91EC-33AF-005BE91A16FC}"/>
              </a:ext>
            </a:extLst>
          </p:cNvPr>
          <p:cNvSpPr txBox="1"/>
          <p:nvPr/>
        </p:nvSpPr>
        <p:spPr>
          <a:xfrm>
            <a:off x="563034" y="4679665"/>
            <a:ext cx="10546643" cy="923330"/>
          </a:xfrm>
          <a:prstGeom prst="rect">
            <a:avLst/>
          </a:prstGeom>
          <a:noFill/>
        </p:spPr>
        <p:txBody>
          <a:bodyPr wrap="square">
            <a:spAutoFit/>
          </a:bodyPr>
          <a:lstStyle/>
          <a:p>
            <a:r>
              <a:rPr lang="pt-BR" dirty="0">
                <a:latin typeface="Montserrat" panose="00000500000000000000" pitchFamily="2" charset="0"/>
              </a:rPr>
              <a:t>O </a:t>
            </a:r>
            <a:r>
              <a:rPr lang="pt-BR" dirty="0" err="1">
                <a:latin typeface="Montserrat" panose="00000500000000000000" pitchFamily="2" charset="0"/>
              </a:rPr>
              <a:t>CIoU</a:t>
            </a:r>
            <a:r>
              <a:rPr lang="pt-BR" dirty="0">
                <a:latin typeface="Montserrat" panose="00000500000000000000" pitchFamily="2" charset="0"/>
              </a:rPr>
              <a:t> geralmente converge mais rápido que o MSE ou o </a:t>
            </a:r>
            <a:r>
              <a:rPr lang="pt-BR" dirty="0" err="1">
                <a:latin typeface="Montserrat" panose="00000500000000000000" pitchFamily="2" charset="0"/>
              </a:rPr>
              <a:t>GIoU</a:t>
            </a:r>
            <a:r>
              <a:rPr lang="pt-BR" dirty="0">
                <a:latin typeface="Montserrat" panose="00000500000000000000" pitchFamily="2" charset="0"/>
              </a:rPr>
              <a:t> e produz </a:t>
            </a:r>
            <a:r>
              <a:rPr lang="pt-BR" dirty="0" err="1">
                <a:latin typeface="Montserrat" panose="00000500000000000000" pitchFamily="2" charset="0"/>
              </a:rPr>
              <a:t>bounding</a:t>
            </a:r>
            <a:r>
              <a:rPr lang="pt-BR" dirty="0">
                <a:latin typeface="Montserrat" panose="00000500000000000000" pitchFamily="2" charset="0"/>
              </a:rPr>
              <a:t> boxes mais precisas, porque leva em conta não apenas a sobreposição, mas também a posição e forma das caixas. No </a:t>
            </a:r>
            <a:r>
              <a:rPr lang="pt-BR" dirty="0" err="1">
                <a:latin typeface="Montserrat" panose="00000500000000000000" pitchFamily="2" charset="0"/>
              </a:rPr>
              <a:t>PyTorch</a:t>
            </a:r>
            <a:r>
              <a:rPr lang="pt-BR" dirty="0">
                <a:latin typeface="Montserrat" panose="00000500000000000000" pitchFamily="2" charset="0"/>
              </a:rPr>
              <a:t>, está disponível em: </a:t>
            </a:r>
            <a:r>
              <a:rPr lang="pt-BR" dirty="0" err="1">
                <a:latin typeface="Montserrat" panose="00000500000000000000" pitchFamily="2" charset="0"/>
              </a:rPr>
              <a:t>torchvision.ops.complete_box_iou_loss</a:t>
            </a:r>
            <a:r>
              <a:rPr lang="pt-BR" dirty="0">
                <a:latin typeface="Montserrat" panose="00000500000000000000" pitchFamily="2" charset="0"/>
              </a:rPr>
              <a:t>().</a:t>
            </a:r>
          </a:p>
        </p:txBody>
      </p:sp>
      <p:pic>
        <p:nvPicPr>
          <p:cNvPr id="8" name="Imagem 7">
            <a:extLst>
              <a:ext uri="{FF2B5EF4-FFF2-40B4-BE49-F238E27FC236}">
                <a16:creationId xmlns:a16="http://schemas.microsoft.com/office/drawing/2014/main" id="{854D319D-03BE-4E27-4D79-C76DEA057A71}"/>
              </a:ext>
            </a:extLst>
          </p:cNvPr>
          <p:cNvPicPr>
            <a:picLocks noChangeAspect="1"/>
          </p:cNvPicPr>
          <p:nvPr/>
        </p:nvPicPr>
        <p:blipFill>
          <a:blip r:embed="rId2"/>
          <a:stretch>
            <a:fillRect/>
          </a:stretch>
        </p:blipFill>
        <p:spPr>
          <a:xfrm>
            <a:off x="4966446" y="3787213"/>
            <a:ext cx="1952898" cy="400106"/>
          </a:xfrm>
          <a:prstGeom prst="rect">
            <a:avLst/>
          </a:prstGeom>
        </p:spPr>
      </p:pic>
    </p:spTree>
    <p:extLst>
      <p:ext uri="{BB962C8B-B14F-4D97-AF65-F5344CB8AC3E}">
        <p14:creationId xmlns:p14="http://schemas.microsoft.com/office/powerpoint/2010/main" val="352658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AFCE9-7077-B41C-6627-817AEDB538B8}"/>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E16445F-D3FC-1DF8-0930-3A4B0E0BF851}"/>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Object</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Detection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79EC77E6-8EB5-8C9C-7E21-56A011FF0B17}"/>
              </a:ext>
            </a:extLst>
          </p:cNvPr>
          <p:cNvSpPr txBox="1"/>
          <p:nvPr/>
        </p:nvSpPr>
        <p:spPr>
          <a:xfrm>
            <a:off x="440268" y="1446663"/>
            <a:ext cx="6400800" cy="4801314"/>
          </a:xfrm>
          <a:prstGeom prst="rect">
            <a:avLst/>
          </a:prstGeom>
          <a:noFill/>
        </p:spPr>
        <p:txBody>
          <a:bodyPr wrap="square">
            <a:spAutoFit/>
          </a:bodyPr>
          <a:lstStyle/>
          <a:p>
            <a:r>
              <a:rPr lang="pt-BR" dirty="0">
                <a:latin typeface="Montserrat" panose="00000500000000000000" pitchFamily="2" charset="0"/>
              </a:rPr>
              <a:t>A detecção de objetos consiste em classificar e localizar múltiplos objetos em uma imagem. Até alguns anos atrás, um método comum era usar uma CNN treinada para classificar e localizar um único objeto aproximadamente centralizado na imagem, e então deslizar essa CNN sobre a imagem, fazendo previsões a cada posição. A CNN era treinada para prever não apenas as probabilidades de classe e a caixa delimitadora (</a:t>
            </a:r>
            <a:r>
              <a:rPr lang="pt-BR" dirty="0" err="1">
                <a:latin typeface="Montserrat" panose="00000500000000000000" pitchFamily="2" charset="0"/>
              </a:rPr>
              <a:t>bounding</a:t>
            </a:r>
            <a:r>
              <a:rPr lang="pt-BR" dirty="0">
                <a:latin typeface="Montserrat" panose="00000500000000000000" pitchFamily="2" charset="0"/>
              </a:rPr>
              <a:t> box), mas também uma pontuação de “objetividade” (</a:t>
            </a:r>
            <a:r>
              <a:rPr lang="pt-BR" dirty="0" err="1">
                <a:latin typeface="Montserrat" panose="00000500000000000000" pitchFamily="2" charset="0"/>
              </a:rPr>
              <a:t>objectness</a:t>
            </a:r>
            <a:r>
              <a:rPr lang="pt-BR" dirty="0">
                <a:latin typeface="Montserrat" panose="00000500000000000000" pitchFamily="2" charset="0"/>
              </a:rPr>
              <a:t> score), que representa a probabilidade de que um objeto esteja realmente presente próximo ao centro da região analisada. Esta pontuação é uma saída de classificação binária, obtida por uma camada densa com uma unidade, usando a função de ativação </a:t>
            </a:r>
            <a:r>
              <a:rPr lang="pt-BR" dirty="0" err="1">
                <a:latin typeface="Montserrat" panose="00000500000000000000" pitchFamily="2" charset="0"/>
              </a:rPr>
              <a:t>sigmoid</a:t>
            </a:r>
            <a:r>
              <a:rPr lang="pt-BR" dirty="0">
                <a:latin typeface="Montserrat" panose="00000500000000000000" pitchFamily="2" charset="0"/>
              </a:rPr>
              <a:t> e treinada com a perda de entropia cruzada binária.</a:t>
            </a:r>
          </a:p>
        </p:txBody>
      </p:sp>
      <p:pic>
        <p:nvPicPr>
          <p:cNvPr id="6" name="Imagem 5" descr="Uma imagem contendo jovem, mesa, pequeno, homem&#10;&#10;O conteúdo gerado por IA pode estar incorreto.">
            <a:extLst>
              <a:ext uri="{FF2B5EF4-FFF2-40B4-BE49-F238E27FC236}">
                <a16:creationId xmlns:a16="http://schemas.microsoft.com/office/drawing/2014/main" id="{CC2798E1-80BB-F8BD-7F59-D344B8AF617C}"/>
              </a:ext>
            </a:extLst>
          </p:cNvPr>
          <p:cNvPicPr>
            <a:picLocks noChangeAspect="1"/>
          </p:cNvPicPr>
          <p:nvPr/>
        </p:nvPicPr>
        <p:blipFill>
          <a:blip r:embed="rId2"/>
          <a:stretch>
            <a:fillRect/>
          </a:stretch>
        </p:blipFill>
        <p:spPr>
          <a:xfrm>
            <a:off x="7382909" y="1866681"/>
            <a:ext cx="4075313" cy="3348785"/>
          </a:xfrm>
          <a:prstGeom prst="rect">
            <a:avLst/>
          </a:prstGeom>
        </p:spPr>
      </p:pic>
    </p:spTree>
    <p:extLst>
      <p:ext uri="{BB962C8B-B14F-4D97-AF65-F5344CB8AC3E}">
        <p14:creationId xmlns:p14="http://schemas.microsoft.com/office/powerpoint/2010/main" val="3388488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B41BB-2830-C5E1-27D1-E185BBF8136E}"/>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1B28B185-EBD1-ECDD-44FD-E663131989E3}"/>
              </a:ext>
            </a:extLst>
          </p:cNvPr>
          <p:cNvSpPr txBox="1"/>
          <p:nvPr/>
        </p:nvSpPr>
        <p:spPr>
          <a:xfrm>
            <a:off x="1466629" y="834903"/>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Object</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Detection</a:t>
            </a:r>
            <a:endParaRPr lang="pt-BR" sz="2400" b="0" i="0" dirty="0">
              <a:solidFill>
                <a:schemeClr val="accent4"/>
              </a:solidFill>
              <a:effectLst/>
              <a:latin typeface="Montserrat" panose="00000500000000000000" pitchFamily="2" charset="0"/>
            </a:endParaRPr>
          </a:p>
        </p:txBody>
      </p:sp>
      <p:sp>
        <p:nvSpPr>
          <p:cNvPr id="5" name="CaixaDeTexto 4">
            <a:extLst>
              <a:ext uri="{FF2B5EF4-FFF2-40B4-BE49-F238E27FC236}">
                <a16:creationId xmlns:a16="http://schemas.microsoft.com/office/drawing/2014/main" id="{2E98817F-CB8C-92E8-686E-F4B3821615BB}"/>
              </a:ext>
            </a:extLst>
          </p:cNvPr>
          <p:cNvSpPr txBox="1"/>
          <p:nvPr/>
        </p:nvSpPr>
        <p:spPr>
          <a:xfrm>
            <a:off x="677332" y="1738488"/>
            <a:ext cx="11266312" cy="3139321"/>
          </a:xfrm>
          <a:prstGeom prst="rect">
            <a:avLst/>
          </a:prstGeom>
          <a:noFill/>
        </p:spPr>
        <p:txBody>
          <a:bodyPr wrap="square">
            <a:spAutoFit/>
          </a:bodyPr>
          <a:lstStyle/>
          <a:p>
            <a:r>
              <a:rPr lang="pt-BR" dirty="0">
                <a:latin typeface="Montserrat" panose="00000500000000000000" pitchFamily="2" charset="0"/>
              </a:rPr>
              <a:t>Quando uma CNN realiza detecção de objetos, ela precisa resolver duas etapas distintas: primeiro verificar se existe algum objeto em uma certa região da imagem e, somente depois, identificar qual é a sua classe. Em abordagens iniciais, tentou-se unificar essas duas decisões adicionando uma classe “sem objeto”, de modo que a própria classificação indicasse presença ou ausência. No entanto, isso tornava o treinamento menos eficiente, pois a rede era obrigada a aprender, ao mesmo tempo, a detectar e a classificar, misturando duas tarefas de natureza diferente. A prática mais eficaz é separar claramente essas etapas: a rede primeiro estima a pontuação de objetividade, que indica apenas se há um objeto naquela região; para regiões com alta pontuação, ela então prevê a classe correspondente. Essa separação entre detecção e classificação produz modelos mais estáveis e resultados significativamente mais precisos.</a:t>
            </a:r>
          </a:p>
          <a:p>
            <a:endParaRPr lang="pt-BR" dirty="0">
              <a:latin typeface="Montserrat" panose="00000500000000000000" pitchFamily="2" charset="0"/>
            </a:endParaRPr>
          </a:p>
        </p:txBody>
      </p:sp>
    </p:spTree>
    <p:extLst>
      <p:ext uri="{BB962C8B-B14F-4D97-AF65-F5344CB8AC3E}">
        <p14:creationId xmlns:p14="http://schemas.microsoft.com/office/powerpoint/2010/main" val="2290281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C27D9-06A7-0D56-E451-9C83D8A145E0}"/>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B268B621-C387-5A75-E64D-D7D859635871}"/>
              </a:ext>
            </a:extLst>
          </p:cNvPr>
          <p:cNvSpPr txBox="1"/>
          <p:nvPr/>
        </p:nvSpPr>
        <p:spPr>
          <a:xfrm>
            <a:off x="1466629" y="834903"/>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Object</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Detection</a:t>
            </a:r>
            <a:endParaRPr lang="pt-BR" sz="2400" b="0" i="0" dirty="0">
              <a:solidFill>
                <a:schemeClr val="accent4"/>
              </a:solidFill>
              <a:effectLst/>
              <a:latin typeface="Montserrat" panose="00000500000000000000" pitchFamily="2" charset="0"/>
            </a:endParaRPr>
          </a:p>
        </p:txBody>
      </p:sp>
      <p:sp>
        <p:nvSpPr>
          <p:cNvPr id="5" name="CaixaDeTexto 4">
            <a:extLst>
              <a:ext uri="{FF2B5EF4-FFF2-40B4-BE49-F238E27FC236}">
                <a16:creationId xmlns:a16="http://schemas.microsoft.com/office/drawing/2014/main" id="{02F8E022-5B00-899D-7C80-0C601B28FEF9}"/>
              </a:ext>
            </a:extLst>
          </p:cNvPr>
          <p:cNvSpPr txBox="1"/>
          <p:nvPr/>
        </p:nvSpPr>
        <p:spPr>
          <a:xfrm>
            <a:off x="519286" y="1535288"/>
            <a:ext cx="6242758" cy="4247317"/>
          </a:xfrm>
          <a:prstGeom prst="rect">
            <a:avLst/>
          </a:prstGeom>
          <a:noFill/>
        </p:spPr>
        <p:txBody>
          <a:bodyPr wrap="square">
            <a:spAutoFit/>
          </a:bodyPr>
          <a:lstStyle/>
          <a:p>
            <a:r>
              <a:rPr lang="pt-BR" dirty="0">
                <a:latin typeface="Montserrat" panose="00000500000000000000" pitchFamily="2" charset="0"/>
              </a:rPr>
              <a:t>Essa abordagem é ilustrada na Figura ao lado. A imagem foi dividida em uma grade de 5 × 7, e a CNN, representada pelo retângulo preto espesso, desliza por todas as regiões 3 × 3, fazendo previsões a cada passo.</a:t>
            </a:r>
          </a:p>
          <a:p>
            <a:r>
              <a:rPr lang="pt-BR" dirty="0">
                <a:latin typeface="Montserrat" panose="00000500000000000000" pitchFamily="2" charset="0"/>
              </a:rPr>
              <a:t>Na primeira região 3 × 3, no canto superior esquerdo, centrada na célula vermelha da segunda linha e segunda coluna, a CNN detectou a rosa mais à esquerda. A caixa delimitadora prevista ultrapassa os limites da região 3 × 3, o que é normal: mesmo sem ver a parte inferior da rosa, a CNN fez uma boa estimativa da localização. As probabilidades de classe atribuíram alta chance à classe “rosa” e a pontuação de objetividade foi relativamente alta.</a:t>
            </a:r>
          </a:p>
          <a:p>
            <a:endParaRPr lang="pt-BR" dirty="0">
              <a:latin typeface="Montserrat" panose="00000500000000000000" pitchFamily="2" charset="0"/>
            </a:endParaRPr>
          </a:p>
        </p:txBody>
      </p:sp>
      <p:pic>
        <p:nvPicPr>
          <p:cNvPr id="4" name="Imagem 3" descr="Padrão do plano de fundo&#10;&#10;O conteúdo gerado por IA pode estar incorreto.">
            <a:extLst>
              <a:ext uri="{FF2B5EF4-FFF2-40B4-BE49-F238E27FC236}">
                <a16:creationId xmlns:a16="http://schemas.microsoft.com/office/drawing/2014/main" id="{42C7179C-6D19-A0DB-4435-5BFFB01EA128}"/>
              </a:ext>
            </a:extLst>
          </p:cNvPr>
          <p:cNvPicPr>
            <a:picLocks noChangeAspect="1"/>
          </p:cNvPicPr>
          <p:nvPr/>
        </p:nvPicPr>
        <p:blipFill>
          <a:blip r:embed="rId2"/>
          <a:stretch>
            <a:fillRect/>
          </a:stretch>
        </p:blipFill>
        <p:spPr>
          <a:xfrm>
            <a:off x="7040778" y="1535288"/>
            <a:ext cx="4477375" cy="3962401"/>
          </a:xfrm>
          <a:prstGeom prst="rect">
            <a:avLst/>
          </a:prstGeom>
        </p:spPr>
      </p:pic>
    </p:spTree>
    <p:extLst>
      <p:ext uri="{BB962C8B-B14F-4D97-AF65-F5344CB8AC3E}">
        <p14:creationId xmlns:p14="http://schemas.microsoft.com/office/powerpoint/2010/main" val="2637471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FE0B-404C-1F3E-8C92-16C7C5280A96}"/>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C86BF921-F783-466B-5E09-3CA8F38F0751}"/>
              </a:ext>
            </a:extLst>
          </p:cNvPr>
          <p:cNvSpPr txBox="1"/>
          <p:nvPr/>
        </p:nvSpPr>
        <p:spPr>
          <a:xfrm>
            <a:off x="1466629" y="834903"/>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Object</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Detection</a:t>
            </a:r>
            <a:endParaRPr lang="pt-BR" sz="2400" b="0" i="0" dirty="0">
              <a:solidFill>
                <a:schemeClr val="accent4"/>
              </a:solidFill>
              <a:effectLst/>
              <a:latin typeface="Montserrat" panose="00000500000000000000" pitchFamily="2" charset="0"/>
            </a:endParaRPr>
          </a:p>
        </p:txBody>
      </p:sp>
      <p:sp>
        <p:nvSpPr>
          <p:cNvPr id="5" name="CaixaDeTexto 4">
            <a:extLst>
              <a:ext uri="{FF2B5EF4-FFF2-40B4-BE49-F238E27FC236}">
                <a16:creationId xmlns:a16="http://schemas.microsoft.com/office/drawing/2014/main" id="{F3B69FE1-3E7F-8E1B-3640-FA56551ED847}"/>
              </a:ext>
            </a:extLst>
          </p:cNvPr>
          <p:cNvSpPr txBox="1"/>
          <p:nvPr/>
        </p:nvSpPr>
        <p:spPr>
          <a:xfrm>
            <a:off x="515803" y="2223826"/>
            <a:ext cx="5757336" cy="2585323"/>
          </a:xfrm>
          <a:prstGeom prst="rect">
            <a:avLst/>
          </a:prstGeom>
          <a:noFill/>
        </p:spPr>
        <p:txBody>
          <a:bodyPr wrap="square">
            <a:spAutoFit/>
          </a:bodyPr>
          <a:lstStyle/>
          <a:p>
            <a:r>
              <a:rPr lang="pt-BR" dirty="0">
                <a:latin typeface="Montserrat" panose="00000500000000000000" pitchFamily="2" charset="0"/>
              </a:rPr>
              <a:t>Na próxima região 3 × 3, centrada na célula azul, nenhum objeto foi detectado; a pontuação de objetividade foi baixa, então a caixa e as probabilidades podem ser ignoradas. Na região seguinte, centrada na célula verde, a CNN detectou a rosa do topo, embora de forma imperfeita. Como a rosa não estava bem centrada, a pontuação de objetividade não foi muito alta.</a:t>
            </a:r>
          </a:p>
        </p:txBody>
      </p:sp>
      <p:pic>
        <p:nvPicPr>
          <p:cNvPr id="4" name="Imagem 3" descr="Padrão do plano de fundo&#10;&#10;O conteúdo gerado por IA pode estar incorreto.">
            <a:extLst>
              <a:ext uri="{FF2B5EF4-FFF2-40B4-BE49-F238E27FC236}">
                <a16:creationId xmlns:a16="http://schemas.microsoft.com/office/drawing/2014/main" id="{73836315-E04C-3278-3640-F755D1A17789}"/>
              </a:ext>
            </a:extLst>
          </p:cNvPr>
          <p:cNvPicPr>
            <a:picLocks noChangeAspect="1"/>
          </p:cNvPicPr>
          <p:nvPr/>
        </p:nvPicPr>
        <p:blipFill>
          <a:blip r:embed="rId2"/>
          <a:stretch>
            <a:fillRect/>
          </a:stretch>
        </p:blipFill>
        <p:spPr>
          <a:xfrm>
            <a:off x="7040778" y="1535288"/>
            <a:ext cx="4477375" cy="3962401"/>
          </a:xfrm>
          <a:prstGeom prst="rect">
            <a:avLst/>
          </a:prstGeom>
        </p:spPr>
      </p:pic>
    </p:spTree>
    <p:extLst>
      <p:ext uri="{BB962C8B-B14F-4D97-AF65-F5344CB8AC3E}">
        <p14:creationId xmlns:p14="http://schemas.microsoft.com/office/powerpoint/2010/main" val="2519815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0A6B4-4DDF-813D-A62D-CDD9F740AC60}"/>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29DFF630-1C16-A64C-907E-154BCB2360DA}"/>
              </a:ext>
            </a:extLst>
          </p:cNvPr>
          <p:cNvSpPr txBox="1"/>
          <p:nvPr/>
        </p:nvSpPr>
        <p:spPr>
          <a:xfrm>
            <a:off x="1466629" y="834903"/>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Object</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Detection</a:t>
            </a:r>
            <a:endParaRPr lang="pt-BR" sz="2400" b="0" i="0" dirty="0">
              <a:solidFill>
                <a:schemeClr val="accent4"/>
              </a:solidFill>
              <a:effectLst/>
              <a:latin typeface="Montserrat" panose="00000500000000000000" pitchFamily="2" charset="0"/>
            </a:endParaRPr>
          </a:p>
        </p:txBody>
      </p:sp>
      <p:sp>
        <p:nvSpPr>
          <p:cNvPr id="5" name="CaixaDeTexto 4">
            <a:extLst>
              <a:ext uri="{FF2B5EF4-FFF2-40B4-BE49-F238E27FC236}">
                <a16:creationId xmlns:a16="http://schemas.microsoft.com/office/drawing/2014/main" id="{7059C71B-5904-1293-BE05-C0CEC422830C}"/>
              </a:ext>
            </a:extLst>
          </p:cNvPr>
          <p:cNvSpPr txBox="1"/>
          <p:nvPr/>
        </p:nvSpPr>
        <p:spPr>
          <a:xfrm>
            <a:off x="515803" y="2223826"/>
            <a:ext cx="5757336" cy="2308324"/>
          </a:xfrm>
          <a:prstGeom prst="rect">
            <a:avLst/>
          </a:prstGeom>
          <a:noFill/>
        </p:spPr>
        <p:txBody>
          <a:bodyPr wrap="square">
            <a:spAutoFit/>
          </a:bodyPr>
          <a:lstStyle/>
          <a:p>
            <a:r>
              <a:rPr lang="pt-BR" dirty="0">
                <a:latin typeface="Montserrat" panose="00000500000000000000" pitchFamily="2" charset="0"/>
              </a:rPr>
              <a:t>Deslizando a CNN por toda a imagem, obtemos 15 caixas previstas, organizadas em uma grade 3 × 5, cada uma com suas probabilidades de classe e pontuação de objetividade. Como os objetos podem ter diferentes tamanhos, é comum repetir o deslizamento sobre regiões 2 × 2 ou 4 × 4 para capturar objetos menores ou maiores.</a:t>
            </a:r>
          </a:p>
        </p:txBody>
      </p:sp>
      <p:pic>
        <p:nvPicPr>
          <p:cNvPr id="4" name="Imagem 3" descr="Padrão do plano de fundo&#10;&#10;O conteúdo gerado por IA pode estar incorreto.">
            <a:extLst>
              <a:ext uri="{FF2B5EF4-FFF2-40B4-BE49-F238E27FC236}">
                <a16:creationId xmlns:a16="http://schemas.microsoft.com/office/drawing/2014/main" id="{7032C268-AAEE-2829-B599-AD26C2A537F7}"/>
              </a:ext>
            </a:extLst>
          </p:cNvPr>
          <p:cNvPicPr>
            <a:picLocks noChangeAspect="1"/>
          </p:cNvPicPr>
          <p:nvPr/>
        </p:nvPicPr>
        <p:blipFill>
          <a:blip r:embed="rId2"/>
          <a:stretch>
            <a:fillRect/>
          </a:stretch>
        </p:blipFill>
        <p:spPr>
          <a:xfrm>
            <a:off x="7040778" y="1535288"/>
            <a:ext cx="4477375" cy="3962401"/>
          </a:xfrm>
          <a:prstGeom prst="rect">
            <a:avLst/>
          </a:prstGeom>
        </p:spPr>
      </p:pic>
    </p:spTree>
    <p:extLst>
      <p:ext uri="{BB962C8B-B14F-4D97-AF65-F5344CB8AC3E}">
        <p14:creationId xmlns:p14="http://schemas.microsoft.com/office/powerpoint/2010/main" val="173387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6CE57-343C-6956-783D-C5186DA4A9E6}"/>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082CE42D-9D2E-401F-DAC4-D75B485E011A}"/>
              </a:ext>
            </a:extLst>
          </p:cNvPr>
          <p:cNvSpPr txBox="1"/>
          <p:nvPr/>
        </p:nvSpPr>
        <p:spPr>
          <a:xfrm>
            <a:off x="1343140" y="882555"/>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Using</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TorchVision’s</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Pretrained</a:t>
            </a:r>
            <a:r>
              <a:rPr lang="pt-BR" sz="2400" b="0" i="0" dirty="0">
                <a:solidFill>
                  <a:schemeClr val="accent4"/>
                </a:solidFill>
                <a:effectLst/>
                <a:latin typeface="Montserrat" panose="00000500000000000000" pitchFamily="2" charset="0"/>
              </a:rPr>
              <a:t> Models</a:t>
            </a:r>
          </a:p>
        </p:txBody>
      </p:sp>
      <p:sp>
        <p:nvSpPr>
          <p:cNvPr id="5" name="CaixaDeTexto 4">
            <a:extLst>
              <a:ext uri="{FF2B5EF4-FFF2-40B4-BE49-F238E27FC236}">
                <a16:creationId xmlns:a16="http://schemas.microsoft.com/office/drawing/2014/main" id="{A15CD159-02BB-B588-A6D7-3ADA2CB560C0}"/>
              </a:ext>
            </a:extLst>
          </p:cNvPr>
          <p:cNvSpPr txBox="1"/>
          <p:nvPr/>
        </p:nvSpPr>
        <p:spPr>
          <a:xfrm>
            <a:off x="621680" y="1735849"/>
            <a:ext cx="6395224" cy="4524315"/>
          </a:xfrm>
          <a:prstGeom prst="rect">
            <a:avLst/>
          </a:prstGeom>
          <a:noFill/>
        </p:spPr>
        <p:txBody>
          <a:bodyPr wrap="square">
            <a:spAutoFit/>
          </a:bodyPr>
          <a:lstStyle/>
          <a:p>
            <a:r>
              <a:rPr lang="pt-BR" dirty="0">
                <a:latin typeface="Montserrat" panose="00000500000000000000" pitchFamily="2" charset="0"/>
              </a:rPr>
              <a:t>Em geral, não é necessário implementar manualmente arquiteturas clássicas como </a:t>
            </a:r>
            <a:r>
              <a:rPr lang="pt-BR" b="1" dirty="0" err="1">
                <a:latin typeface="Montserrat" panose="00000500000000000000" pitchFamily="2" charset="0"/>
              </a:rPr>
              <a:t>GoogLeNet</a:t>
            </a:r>
            <a:r>
              <a:rPr lang="pt-BR" b="1" dirty="0">
                <a:latin typeface="Montserrat" panose="00000500000000000000" pitchFamily="2" charset="0"/>
              </a:rPr>
              <a:t>, </a:t>
            </a:r>
            <a:r>
              <a:rPr lang="pt-BR" b="1" dirty="0" err="1">
                <a:latin typeface="Montserrat" panose="00000500000000000000" pitchFamily="2" charset="0"/>
              </a:rPr>
              <a:t>ResNet</a:t>
            </a:r>
            <a:r>
              <a:rPr lang="pt-BR" b="1" dirty="0">
                <a:latin typeface="Montserrat" panose="00000500000000000000" pitchFamily="2" charset="0"/>
              </a:rPr>
              <a:t> ou </a:t>
            </a:r>
            <a:r>
              <a:rPr lang="pt-BR" b="1" dirty="0" err="1">
                <a:latin typeface="Montserrat" panose="00000500000000000000" pitchFamily="2" charset="0"/>
              </a:rPr>
              <a:t>ConvNeXt</a:t>
            </a:r>
            <a:r>
              <a:rPr lang="pt-BR" dirty="0">
                <a:latin typeface="Montserrat" panose="00000500000000000000" pitchFamily="2" charset="0"/>
              </a:rPr>
              <a:t>, pois versões </a:t>
            </a:r>
            <a:r>
              <a:rPr lang="pt-BR" dirty="0" err="1">
                <a:latin typeface="Montserrat" panose="00000500000000000000" pitchFamily="2" charset="0"/>
              </a:rPr>
              <a:t>pré</a:t>
            </a:r>
            <a:r>
              <a:rPr lang="pt-BR" dirty="0">
                <a:latin typeface="Montserrat" panose="00000500000000000000" pitchFamily="2" charset="0"/>
              </a:rPr>
              <a:t>-treinadas dessas redes podem ser carregadas com poucas linhas de código por meio da </a:t>
            </a:r>
            <a:r>
              <a:rPr lang="pt-BR" b="1" dirty="0" err="1">
                <a:latin typeface="Montserrat" panose="00000500000000000000" pitchFamily="2" charset="0"/>
              </a:rPr>
              <a:t>TorchVision</a:t>
            </a:r>
            <a:r>
              <a:rPr lang="pt-BR" dirty="0">
                <a:latin typeface="Montserrat" panose="00000500000000000000" pitchFamily="2" charset="0"/>
              </a:rPr>
              <a:t>.</a:t>
            </a:r>
          </a:p>
          <a:p>
            <a:r>
              <a:rPr lang="pt-BR" dirty="0">
                <a:latin typeface="Montserrat" panose="00000500000000000000" pitchFamily="2" charset="0"/>
              </a:rPr>
              <a:t>Além disso, a biblioteca </a:t>
            </a:r>
            <a:r>
              <a:rPr lang="pt-BR" b="1" dirty="0">
                <a:latin typeface="Montserrat" panose="00000500000000000000" pitchFamily="2" charset="0"/>
              </a:rPr>
              <a:t>TIMM (</a:t>
            </a:r>
            <a:r>
              <a:rPr lang="pt-BR" b="1" dirty="0" err="1">
                <a:latin typeface="Montserrat" panose="00000500000000000000" pitchFamily="2" charset="0"/>
              </a:rPr>
              <a:t>PyTorch</a:t>
            </a:r>
            <a:r>
              <a:rPr lang="pt-BR" b="1" dirty="0">
                <a:latin typeface="Montserrat" panose="00000500000000000000" pitchFamily="2" charset="0"/>
              </a:rPr>
              <a:t> </a:t>
            </a:r>
            <a:r>
              <a:rPr lang="pt-BR" b="1" dirty="0" err="1">
                <a:latin typeface="Montserrat" panose="00000500000000000000" pitchFamily="2" charset="0"/>
              </a:rPr>
              <a:t>Image</a:t>
            </a:r>
            <a:r>
              <a:rPr lang="pt-BR" b="1" dirty="0">
                <a:latin typeface="Montserrat" panose="00000500000000000000" pitchFamily="2" charset="0"/>
              </a:rPr>
              <a:t> Models)</a:t>
            </a:r>
            <a:r>
              <a:rPr lang="pt-BR" dirty="0">
                <a:latin typeface="Montserrat" panose="00000500000000000000" pitchFamily="2" charset="0"/>
              </a:rPr>
              <a:t> tornou-se amplamente utilizada na comunidade científica, oferecendo um extenso conjunto de modelos de classificação de imagens </a:t>
            </a:r>
            <a:r>
              <a:rPr lang="pt-BR" dirty="0" err="1">
                <a:latin typeface="Montserrat" panose="00000500000000000000" pitchFamily="2" charset="0"/>
              </a:rPr>
              <a:t>pré</a:t>
            </a:r>
            <a:r>
              <a:rPr lang="pt-BR" dirty="0">
                <a:latin typeface="Montserrat" panose="00000500000000000000" pitchFamily="2" charset="0"/>
              </a:rPr>
              <a:t>-treinados, bem como recursos adicionais, como carregadores de dados, técnicas de aumento de dados, otimizadores e agendadores de aprendizado.</a:t>
            </a:r>
          </a:p>
          <a:p>
            <a:r>
              <a:rPr lang="pt-BR" dirty="0">
                <a:latin typeface="Montserrat" panose="00000500000000000000" pitchFamily="2" charset="0"/>
              </a:rPr>
              <a:t>Outro recurso relevante é </a:t>
            </a:r>
            <a:r>
              <a:rPr lang="pt-BR" b="1" dirty="0">
                <a:latin typeface="Montserrat" panose="00000500000000000000" pitchFamily="2" charset="0"/>
              </a:rPr>
              <a:t>o </a:t>
            </a:r>
            <a:r>
              <a:rPr lang="pt-BR" b="1" dirty="0" err="1">
                <a:latin typeface="Montserrat" panose="00000500000000000000" pitchFamily="2" charset="0"/>
              </a:rPr>
              <a:t>Hugging</a:t>
            </a:r>
            <a:r>
              <a:rPr lang="pt-BR" b="1" dirty="0">
                <a:latin typeface="Montserrat" panose="00000500000000000000" pitchFamily="2" charset="0"/>
              </a:rPr>
              <a:t> Face Hub</a:t>
            </a:r>
            <a:r>
              <a:rPr lang="pt-BR" dirty="0">
                <a:latin typeface="Montserrat" panose="00000500000000000000" pitchFamily="2" charset="0"/>
              </a:rPr>
              <a:t>, que disponibiliza uma grande variedade de modelos </a:t>
            </a:r>
            <a:r>
              <a:rPr lang="pt-BR" dirty="0" err="1">
                <a:latin typeface="Montserrat" panose="00000500000000000000" pitchFamily="2" charset="0"/>
              </a:rPr>
              <a:t>pré</a:t>
            </a:r>
            <a:r>
              <a:rPr lang="pt-BR" dirty="0">
                <a:latin typeface="Montserrat" panose="00000500000000000000" pitchFamily="2" charset="0"/>
              </a:rPr>
              <a:t>-treinados que podem ser facilmente integrados a diferentes pipelines de visão computacional.</a:t>
            </a:r>
          </a:p>
        </p:txBody>
      </p:sp>
      <p:pic>
        <p:nvPicPr>
          <p:cNvPr id="8" name="Imagem 7" descr="Interface gráfica do usuário&#10;&#10;O conteúdo gerado por IA pode estar incorreto.">
            <a:extLst>
              <a:ext uri="{FF2B5EF4-FFF2-40B4-BE49-F238E27FC236}">
                <a16:creationId xmlns:a16="http://schemas.microsoft.com/office/drawing/2014/main" id="{8AE04884-C3A8-C5BC-FE35-8FCFD7E40763}"/>
              </a:ext>
            </a:extLst>
          </p:cNvPr>
          <p:cNvPicPr>
            <a:picLocks noChangeAspect="1"/>
          </p:cNvPicPr>
          <p:nvPr/>
        </p:nvPicPr>
        <p:blipFill>
          <a:blip r:embed="rId2"/>
          <a:stretch>
            <a:fillRect/>
          </a:stretch>
        </p:blipFill>
        <p:spPr>
          <a:xfrm>
            <a:off x="10064418" y="4607285"/>
            <a:ext cx="1505902" cy="863241"/>
          </a:xfrm>
          <a:prstGeom prst="rect">
            <a:avLst/>
          </a:prstGeom>
        </p:spPr>
      </p:pic>
      <p:pic>
        <p:nvPicPr>
          <p:cNvPr id="15" name="Imagem 14" descr="Diagrama&#10;&#10;O conteúdo gerado por IA pode estar incorreto.">
            <a:extLst>
              <a:ext uri="{FF2B5EF4-FFF2-40B4-BE49-F238E27FC236}">
                <a16:creationId xmlns:a16="http://schemas.microsoft.com/office/drawing/2014/main" id="{0D7EE07E-1731-D58B-8ECF-56449E8F3B66}"/>
              </a:ext>
            </a:extLst>
          </p:cNvPr>
          <p:cNvPicPr>
            <a:picLocks noChangeAspect="1"/>
          </p:cNvPicPr>
          <p:nvPr/>
        </p:nvPicPr>
        <p:blipFill>
          <a:blip r:embed="rId3"/>
          <a:stretch>
            <a:fillRect/>
          </a:stretch>
        </p:blipFill>
        <p:spPr>
          <a:xfrm>
            <a:off x="7016904" y="2900191"/>
            <a:ext cx="4933929" cy="1266283"/>
          </a:xfrm>
          <a:prstGeom prst="rect">
            <a:avLst/>
          </a:prstGeom>
        </p:spPr>
      </p:pic>
      <p:pic>
        <p:nvPicPr>
          <p:cNvPr id="17" name="Imagem 16" descr="Diagrama&#10;&#10;O conteúdo gerado por IA pode estar incorreto.">
            <a:extLst>
              <a:ext uri="{FF2B5EF4-FFF2-40B4-BE49-F238E27FC236}">
                <a16:creationId xmlns:a16="http://schemas.microsoft.com/office/drawing/2014/main" id="{68E5A00F-1056-CCA0-4F95-66B99B05A260}"/>
              </a:ext>
            </a:extLst>
          </p:cNvPr>
          <p:cNvPicPr>
            <a:picLocks noChangeAspect="1"/>
          </p:cNvPicPr>
          <p:nvPr/>
        </p:nvPicPr>
        <p:blipFill>
          <a:blip r:embed="rId4"/>
          <a:stretch>
            <a:fillRect/>
          </a:stretch>
        </p:blipFill>
        <p:spPr>
          <a:xfrm>
            <a:off x="7016904" y="4372388"/>
            <a:ext cx="2477052" cy="1887776"/>
          </a:xfrm>
          <a:prstGeom prst="rect">
            <a:avLst/>
          </a:prstGeom>
        </p:spPr>
      </p:pic>
      <p:pic>
        <p:nvPicPr>
          <p:cNvPr id="21" name="Imagem 20" descr="Texto&#10;&#10;O conteúdo gerado por IA pode estar incorreto.">
            <a:extLst>
              <a:ext uri="{FF2B5EF4-FFF2-40B4-BE49-F238E27FC236}">
                <a16:creationId xmlns:a16="http://schemas.microsoft.com/office/drawing/2014/main" id="{F80D1A2F-D514-5FAA-2984-08C9487A91DD}"/>
              </a:ext>
            </a:extLst>
          </p:cNvPr>
          <p:cNvPicPr>
            <a:picLocks noChangeAspect="1"/>
          </p:cNvPicPr>
          <p:nvPr/>
        </p:nvPicPr>
        <p:blipFill>
          <a:blip r:embed="rId5"/>
          <a:stretch>
            <a:fillRect/>
          </a:stretch>
        </p:blipFill>
        <p:spPr>
          <a:xfrm>
            <a:off x="9093238" y="1395916"/>
            <a:ext cx="2750204" cy="1182681"/>
          </a:xfrm>
          <a:prstGeom prst="rect">
            <a:avLst/>
          </a:prstGeom>
        </p:spPr>
      </p:pic>
    </p:spTree>
    <p:extLst>
      <p:ext uri="{BB962C8B-B14F-4D97-AF65-F5344CB8AC3E}">
        <p14:creationId xmlns:p14="http://schemas.microsoft.com/office/powerpoint/2010/main" val="189524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FA714-C406-3017-50FD-E462A01A2FEE}"/>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D67990B0-AEEA-4A36-1223-40CC388FEBAD}"/>
              </a:ext>
            </a:extLst>
          </p:cNvPr>
          <p:cNvSpPr txBox="1"/>
          <p:nvPr/>
        </p:nvSpPr>
        <p:spPr>
          <a:xfrm>
            <a:off x="1466629" y="834903"/>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Object</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Detection</a:t>
            </a:r>
            <a:endParaRPr lang="pt-BR" sz="2400" b="0" i="0" dirty="0">
              <a:solidFill>
                <a:schemeClr val="accent4"/>
              </a:solidFill>
              <a:effectLst/>
              <a:latin typeface="Montserrat" panose="00000500000000000000" pitchFamily="2" charset="0"/>
            </a:endParaRPr>
          </a:p>
        </p:txBody>
      </p:sp>
      <p:sp>
        <p:nvSpPr>
          <p:cNvPr id="5" name="CaixaDeTexto 4">
            <a:extLst>
              <a:ext uri="{FF2B5EF4-FFF2-40B4-BE49-F238E27FC236}">
                <a16:creationId xmlns:a16="http://schemas.microsoft.com/office/drawing/2014/main" id="{C4EB2873-DE17-CE96-12CA-683E550EADCE}"/>
              </a:ext>
            </a:extLst>
          </p:cNvPr>
          <p:cNvSpPr txBox="1"/>
          <p:nvPr/>
        </p:nvSpPr>
        <p:spPr>
          <a:xfrm>
            <a:off x="515803" y="2223826"/>
            <a:ext cx="5757336" cy="3693319"/>
          </a:xfrm>
          <a:prstGeom prst="rect">
            <a:avLst/>
          </a:prstGeom>
          <a:noFill/>
        </p:spPr>
        <p:txBody>
          <a:bodyPr wrap="square">
            <a:spAutoFit/>
          </a:bodyPr>
          <a:lstStyle/>
          <a:p>
            <a:r>
              <a:rPr lang="pt-BR" dirty="0">
                <a:latin typeface="Montserrat" panose="00000500000000000000" pitchFamily="2" charset="0"/>
              </a:rPr>
              <a:t>Essa técnica simples detecta objetos, mas gera múltiplas caixas para o mesmo objeto. O NMS é usado para eliminar redundâncias:</a:t>
            </a:r>
          </a:p>
          <a:p>
            <a:r>
              <a:rPr lang="pt-BR" dirty="0">
                <a:latin typeface="Montserrat" panose="00000500000000000000" pitchFamily="2" charset="0"/>
              </a:rPr>
              <a:t>Remover todas as caixas com pontuação de objetividade abaixo de um limite.</a:t>
            </a:r>
          </a:p>
          <a:p>
            <a:r>
              <a:rPr lang="pt-BR" dirty="0">
                <a:latin typeface="Montserrat" panose="00000500000000000000" pitchFamily="2" charset="0"/>
              </a:rPr>
              <a:t>Selecionar a caixa com maior pontuação e remover as outras que se sobrepõem muito (</a:t>
            </a:r>
            <a:r>
              <a:rPr lang="pt-BR" dirty="0" err="1">
                <a:latin typeface="Montserrat" panose="00000500000000000000" pitchFamily="2" charset="0"/>
              </a:rPr>
              <a:t>IoU</a:t>
            </a:r>
            <a:r>
              <a:rPr lang="pt-BR" dirty="0">
                <a:latin typeface="Montserrat" panose="00000500000000000000" pitchFamily="2" charset="0"/>
              </a:rPr>
              <a:t> &gt; 60%). Por exemplo, na Figura 12-25, a caixa mais espessa sobre a rosa mais à esquerda é a de maior pontuação, e a caixa sobreposta seria descartada.</a:t>
            </a:r>
          </a:p>
          <a:p>
            <a:r>
              <a:rPr lang="pt-BR" dirty="0">
                <a:latin typeface="Montserrat" panose="00000500000000000000" pitchFamily="2" charset="0"/>
              </a:rPr>
              <a:t>Repetir até não restar mais caixas a remover.</a:t>
            </a:r>
            <a:br>
              <a:rPr lang="pt-BR" dirty="0">
                <a:latin typeface="Montserrat" panose="00000500000000000000" pitchFamily="2" charset="0"/>
              </a:rPr>
            </a:br>
            <a:endParaRPr lang="pt-BR" dirty="0">
              <a:latin typeface="Montserrat" panose="00000500000000000000" pitchFamily="2" charset="0"/>
            </a:endParaRPr>
          </a:p>
        </p:txBody>
      </p:sp>
      <p:pic>
        <p:nvPicPr>
          <p:cNvPr id="4" name="Imagem 3" descr="Padrão do plano de fundo&#10;&#10;O conteúdo gerado por IA pode estar incorreto.">
            <a:extLst>
              <a:ext uri="{FF2B5EF4-FFF2-40B4-BE49-F238E27FC236}">
                <a16:creationId xmlns:a16="http://schemas.microsoft.com/office/drawing/2014/main" id="{95BA9D2C-392A-8CBD-ABC2-0FAED41B8841}"/>
              </a:ext>
            </a:extLst>
          </p:cNvPr>
          <p:cNvPicPr>
            <a:picLocks noChangeAspect="1"/>
          </p:cNvPicPr>
          <p:nvPr/>
        </p:nvPicPr>
        <p:blipFill>
          <a:blip r:embed="rId2"/>
          <a:stretch>
            <a:fillRect/>
          </a:stretch>
        </p:blipFill>
        <p:spPr>
          <a:xfrm>
            <a:off x="7040778" y="1535288"/>
            <a:ext cx="4477375" cy="3962401"/>
          </a:xfrm>
          <a:prstGeom prst="rect">
            <a:avLst/>
          </a:prstGeom>
        </p:spPr>
      </p:pic>
    </p:spTree>
    <p:extLst>
      <p:ext uri="{BB962C8B-B14F-4D97-AF65-F5344CB8AC3E}">
        <p14:creationId xmlns:p14="http://schemas.microsoft.com/office/powerpoint/2010/main" val="3575994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AFAD6-CD30-36D2-DFE1-92F6B6B2751B}"/>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C9610890-17DA-04D7-FEAB-776A57FFAAA6}"/>
              </a:ext>
            </a:extLst>
          </p:cNvPr>
          <p:cNvSpPr txBox="1"/>
          <p:nvPr/>
        </p:nvSpPr>
        <p:spPr>
          <a:xfrm>
            <a:off x="1466629" y="834903"/>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Object</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Detection</a:t>
            </a:r>
            <a:endParaRPr lang="pt-BR" sz="2400" b="0" i="0" dirty="0">
              <a:solidFill>
                <a:schemeClr val="accent4"/>
              </a:solidFill>
              <a:effectLst/>
              <a:latin typeface="Montserrat" panose="00000500000000000000" pitchFamily="2" charset="0"/>
            </a:endParaRPr>
          </a:p>
        </p:txBody>
      </p:sp>
      <p:sp>
        <p:nvSpPr>
          <p:cNvPr id="5" name="CaixaDeTexto 4">
            <a:extLst>
              <a:ext uri="{FF2B5EF4-FFF2-40B4-BE49-F238E27FC236}">
                <a16:creationId xmlns:a16="http://schemas.microsoft.com/office/drawing/2014/main" id="{27E3C1A5-9BD1-5105-A337-5EAB4DA9BA06}"/>
              </a:ext>
            </a:extLst>
          </p:cNvPr>
          <p:cNvSpPr txBox="1"/>
          <p:nvPr/>
        </p:nvSpPr>
        <p:spPr>
          <a:xfrm>
            <a:off x="515803" y="2223826"/>
            <a:ext cx="5757336" cy="2308324"/>
          </a:xfrm>
          <a:prstGeom prst="rect">
            <a:avLst/>
          </a:prstGeom>
          <a:noFill/>
        </p:spPr>
        <p:txBody>
          <a:bodyPr wrap="square">
            <a:spAutoFit/>
          </a:bodyPr>
          <a:lstStyle/>
          <a:p>
            <a:r>
              <a:rPr lang="pt-BR" dirty="0">
                <a:latin typeface="Montserrat" panose="00000500000000000000" pitchFamily="2" charset="0"/>
              </a:rPr>
              <a:t>Embora essa abordagem funcione bem, requer múltiplas execuções da CNN, tornando o processo lento. Uma alternativa mais rápida é usar uma rede totalmente convolucional (</a:t>
            </a:r>
            <a:r>
              <a:rPr lang="pt-BR" dirty="0" err="1">
                <a:latin typeface="Montserrat" panose="00000500000000000000" pitchFamily="2" charset="0"/>
              </a:rPr>
              <a:t>Fully</a:t>
            </a:r>
            <a:r>
              <a:rPr lang="pt-BR" dirty="0">
                <a:latin typeface="Montserrat" panose="00000500000000000000" pitchFamily="2" charset="0"/>
              </a:rPr>
              <a:t> </a:t>
            </a:r>
            <a:r>
              <a:rPr lang="pt-BR" dirty="0" err="1">
                <a:latin typeface="Montserrat" panose="00000500000000000000" pitchFamily="2" charset="0"/>
              </a:rPr>
              <a:t>Convolutional</a:t>
            </a:r>
            <a:r>
              <a:rPr lang="pt-BR" dirty="0">
                <a:latin typeface="Montserrat" panose="00000500000000000000" pitchFamily="2" charset="0"/>
              </a:rPr>
              <a:t> Network – FCN), que permite processar a imagem inteira de forma mais eficiente.</a:t>
            </a:r>
            <a:br>
              <a:rPr lang="pt-BR" dirty="0">
                <a:latin typeface="Montserrat" panose="00000500000000000000" pitchFamily="2" charset="0"/>
              </a:rPr>
            </a:br>
            <a:endParaRPr lang="pt-BR" dirty="0">
              <a:latin typeface="Montserrat" panose="00000500000000000000" pitchFamily="2" charset="0"/>
            </a:endParaRPr>
          </a:p>
        </p:txBody>
      </p:sp>
      <p:pic>
        <p:nvPicPr>
          <p:cNvPr id="4" name="Imagem 3" descr="Padrão do plano de fundo&#10;&#10;O conteúdo gerado por IA pode estar incorreto.">
            <a:extLst>
              <a:ext uri="{FF2B5EF4-FFF2-40B4-BE49-F238E27FC236}">
                <a16:creationId xmlns:a16="http://schemas.microsoft.com/office/drawing/2014/main" id="{FF035E28-591B-81CB-CAFB-59BD53ABE5E5}"/>
              </a:ext>
            </a:extLst>
          </p:cNvPr>
          <p:cNvPicPr>
            <a:picLocks noChangeAspect="1"/>
          </p:cNvPicPr>
          <p:nvPr/>
        </p:nvPicPr>
        <p:blipFill>
          <a:blip r:embed="rId2"/>
          <a:stretch>
            <a:fillRect/>
          </a:stretch>
        </p:blipFill>
        <p:spPr>
          <a:xfrm>
            <a:off x="7040778" y="1535288"/>
            <a:ext cx="4477375" cy="3962401"/>
          </a:xfrm>
          <a:prstGeom prst="rect">
            <a:avLst/>
          </a:prstGeom>
        </p:spPr>
      </p:pic>
    </p:spTree>
    <p:extLst>
      <p:ext uri="{BB962C8B-B14F-4D97-AF65-F5344CB8AC3E}">
        <p14:creationId xmlns:p14="http://schemas.microsoft.com/office/powerpoint/2010/main" val="1911757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96065-346D-2EA8-A017-444A669CD07F}"/>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E58445C-7F0D-BDB1-2C4A-8BB15CC504E5}"/>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Fully</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Convolutional</a:t>
            </a:r>
            <a:r>
              <a:rPr lang="pt-BR" sz="2400" dirty="0">
                <a:solidFill>
                  <a:schemeClr val="accent4"/>
                </a:solidFill>
                <a:latin typeface="Montserrat" panose="00000500000000000000" pitchFamily="2" charset="0"/>
              </a:rPr>
              <a:t> Networks</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69507BF7-4042-D0BB-04E2-779AF79C1DC3}"/>
              </a:ext>
            </a:extLst>
          </p:cNvPr>
          <p:cNvSpPr txBox="1"/>
          <p:nvPr/>
        </p:nvSpPr>
        <p:spPr>
          <a:xfrm>
            <a:off x="496712" y="1736720"/>
            <a:ext cx="5734756" cy="3416320"/>
          </a:xfrm>
          <a:prstGeom prst="rect">
            <a:avLst/>
          </a:prstGeom>
          <a:noFill/>
        </p:spPr>
        <p:txBody>
          <a:bodyPr wrap="square">
            <a:spAutoFit/>
          </a:bodyPr>
          <a:lstStyle/>
          <a:p>
            <a:pPr>
              <a:buNone/>
            </a:pPr>
            <a:r>
              <a:rPr lang="pt-BR" dirty="0">
                <a:latin typeface="Montserrat" panose="00000500000000000000" pitchFamily="2" charset="0"/>
              </a:rPr>
              <a:t>As </a:t>
            </a:r>
            <a:r>
              <a:rPr lang="pt-BR" dirty="0" err="1">
                <a:latin typeface="Montserrat" panose="00000500000000000000" pitchFamily="2" charset="0"/>
              </a:rPr>
              <a:t>Fully</a:t>
            </a:r>
            <a:r>
              <a:rPr lang="pt-BR" dirty="0">
                <a:latin typeface="Montserrat" panose="00000500000000000000" pitchFamily="2" charset="0"/>
              </a:rPr>
              <a:t> </a:t>
            </a:r>
            <a:r>
              <a:rPr lang="pt-BR" dirty="0" err="1">
                <a:latin typeface="Montserrat" panose="00000500000000000000" pitchFamily="2" charset="0"/>
              </a:rPr>
              <a:t>Convolutional</a:t>
            </a:r>
            <a:r>
              <a:rPr lang="pt-BR" dirty="0">
                <a:latin typeface="Montserrat" panose="00000500000000000000" pitchFamily="2" charset="0"/>
              </a:rPr>
              <a:t> Networks foram introduzidas em 2015 e mostram que é possível substituir as camadas densas de uma CNN por camadas convolucionais. Se uma camada densa recebe feature </a:t>
            </a:r>
            <a:r>
              <a:rPr lang="pt-BR" dirty="0" err="1">
                <a:latin typeface="Montserrat" panose="00000500000000000000" pitchFamily="2" charset="0"/>
              </a:rPr>
              <a:t>maps</a:t>
            </a:r>
            <a:r>
              <a:rPr lang="pt-BR" dirty="0">
                <a:latin typeface="Montserrat" panose="00000500000000000000" pitchFamily="2" charset="0"/>
              </a:rPr>
              <a:t> de 7 × 7 e possui 200 neurônios, podemos trocá-la por uma convolução com 200 filtros de tamanho 7 × 7 e </a:t>
            </a:r>
            <a:r>
              <a:rPr lang="pt-BR" dirty="0" err="1">
                <a:latin typeface="Montserrat" panose="00000500000000000000" pitchFamily="2" charset="0"/>
              </a:rPr>
              <a:t>padding</a:t>
            </a:r>
            <a:r>
              <a:rPr lang="pt-BR" dirty="0">
                <a:latin typeface="Montserrat" panose="00000500000000000000" pitchFamily="2" charset="0"/>
              </a:rPr>
              <a:t> “</a:t>
            </a:r>
            <a:r>
              <a:rPr lang="pt-BR" dirty="0" err="1">
                <a:latin typeface="Montserrat" panose="00000500000000000000" pitchFamily="2" charset="0"/>
              </a:rPr>
              <a:t>valid</a:t>
            </a:r>
            <a:r>
              <a:rPr lang="pt-BR" dirty="0">
                <a:latin typeface="Montserrat" panose="00000500000000000000" pitchFamily="2" charset="0"/>
              </a:rPr>
              <a:t>”, produzindo exatamente os mesmos 200 valores. A diferença é que a versão convolucional não exige um tamanho fixo de entrada, o que permite que a rede processe imagens de qualquer dimensão.</a:t>
            </a:r>
          </a:p>
        </p:txBody>
      </p:sp>
      <p:pic>
        <p:nvPicPr>
          <p:cNvPr id="8" name="Imagem 7" descr="Diagrama&#10;&#10;O conteúdo gerado por IA pode estar incorreto.">
            <a:extLst>
              <a:ext uri="{FF2B5EF4-FFF2-40B4-BE49-F238E27FC236}">
                <a16:creationId xmlns:a16="http://schemas.microsoft.com/office/drawing/2014/main" id="{C440022D-1178-7FDF-A065-F7D63FF4E11E}"/>
              </a:ext>
            </a:extLst>
          </p:cNvPr>
          <p:cNvPicPr>
            <a:picLocks noChangeAspect="1"/>
          </p:cNvPicPr>
          <p:nvPr/>
        </p:nvPicPr>
        <p:blipFill>
          <a:blip r:embed="rId2"/>
          <a:stretch>
            <a:fillRect/>
          </a:stretch>
        </p:blipFill>
        <p:spPr>
          <a:xfrm>
            <a:off x="6512502" y="1736720"/>
            <a:ext cx="4731231" cy="3181794"/>
          </a:xfrm>
          <a:prstGeom prst="rect">
            <a:avLst/>
          </a:prstGeom>
        </p:spPr>
      </p:pic>
    </p:spTree>
    <p:extLst>
      <p:ext uri="{BB962C8B-B14F-4D97-AF65-F5344CB8AC3E}">
        <p14:creationId xmlns:p14="http://schemas.microsoft.com/office/powerpoint/2010/main" val="2053020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7B6FD-E631-28A9-1CEF-4AD72D330FD6}"/>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1512333E-0FAD-6ACA-828E-E505D609E944}"/>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Fully</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Convolutional</a:t>
            </a:r>
            <a:r>
              <a:rPr lang="pt-BR" sz="2400" dirty="0">
                <a:solidFill>
                  <a:schemeClr val="accent4"/>
                </a:solidFill>
                <a:latin typeface="Montserrat" panose="00000500000000000000" pitchFamily="2" charset="0"/>
              </a:rPr>
              <a:t> Networks</a:t>
            </a:r>
            <a:endParaRPr lang="pt-BR" sz="2400" b="0" i="0" dirty="0">
              <a:solidFill>
                <a:schemeClr val="accent4"/>
              </a:solidFill>
              <a:effectLst/>
              <a:latin typeface="Montserrat" panose="00000500000000000000" pitchFamily="2" charset="0"/>
            </a:endParaRPr>
          </a:p>
        </p:txBody>
      </p:sp>
      <p:pic>
        <p:nvPicPr>
          <p:cNvPr id="8" name="Imagem 7" descr="Diagrama&#10;&#10;O conteúdo gerado por IA pode estar incorreto.">
            <a:extLst>
              <a:ext uri="{FF2B5EF4-FFF2-40B4-BE49-F238E27FC236}">
                <a16:creationId xmlns:a16="http://schemas.microsoft.com/office/drawing/2014/main" id="{ED25C3AC-A334-944F-B4E6-1AADD243FD7E}"/>
              </a:ext>
            </a:extLst>
          </p:cNvPr>
          <p:cNvPicPr>
            <a:picLocks noChangeAspect="1"/>
          </p:cNvPicPr>
          <p:nvPr/>
        </p:nvPicPr>
        <p:blipFill>
          <a:blip r:embed="rId2"/>
          <a:stretch>
            <a:fillRect/>
          </a:stretch>
        </p:blipFill>
        <p:spPr>
          <a:xfrm>
            <a:off x="6683022" y="1921386"/>
            <a:ext cx="4731231" cy="3181794"/>
          </a:xfrm>
          <a:prstGeom prst="rect">
            <a:avLst/>
          </a:prstGeom>
        </p:spPr>
      </p:pic>
      <p:sp>
        <p:nvSpPr>
          <p:cNvPr id="5" name="CaixaDeTexto 4">
            <a:extLst>
              <a:ext uri="{FF2B5EF4-FFF2-40B4-BE49-F238E27FC236}">
                <a16:creationId xmlns:a16="http://schemas.microsoft.com/office/drawing/2014/main" id="{D0754660-3A9D-5BE9-B80A-BBE3AD8E6210}"/>
              </a:ext>
            </a:extLst>
          </p:cNvPr>
          <p:cNvSpPr txBox="1"/>
          <p:nvPr/>
        </p:nvSpPr>
        <p:spPr>
          <a:xfrm>
            <a:off x="361245" y="2081122"/>
            <a:ext cx="6107288" cy="2862322"/>
          </a:xfrm>
          <a:prstGeom prst="rect">
            <a:avLst/>
          </a:prstGeom>
          <a:noFill/>
        </p:spPr>
        <p:txBody>
          <a:bodyPr wrap="square">
            <a:spAutoFit/>
          </a:bodyPr>
          <a:lstStyle/>
          <a:p>
            <a:r>
              <a:rPr lang="pt-BR" dirty="0">
                <a:latin typeface="Montserrat" panose="00000500000000000000" pitchFamily="2" charset="0"/>
              </a:rPr>
              <a:t>Camadas densas só funcionam com entradas de tamanho pré-determinado, enquanto camadas convolucionais funcionam com imagens pequenas ou grandes sem alterar a arquitetura. Assim, uma FCN pode ser treinada normalmente e, depois, aplicada a imagens maiores, mantendo a mesma estrutura. Essa flexibilidade elimina a necessidade de redimensionar imagens e permite que a rede gere previsões em múltiplas posições da imagem ao mesmo tempo.</a:t>
            </a:r>
          </a:p>
        </p:txBody>
      </p:sp>
    </p:spTree>
    <p:extLst>
      <p:ext uri="{BB962C8B-B14F-4D97-AF65-F5344CB8AC3E}">
        <p14:creationId xmlns:p14="http://schemas.microsoft.com/office/powerpoint/2010/main" val="2990753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C181D-B668-D8D6-70A5-DF4BB53E3A04}"/>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1B53C4EE-A258-4097-0941-E6303B149DA1}"/>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Fully</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Convolutional</a:t>
            </a:r>
            <a:r>
              <a:rPr lang="pt-BR" sz="2400" dirty="0">
                <a:solidFill>
                  <a:schemeClr val="accent4"/>
                </a:solidFill>
                <a:latin typeface="Montserrat" panose="00000500000000000000" pitchFamily="2" charset="0"/>
              </a:rPr>
              <a:t> Networks</a:t>
            </a:r>
            <a:endParaRPr lang="pt-BR" sz="2400" b="0" i="0" dirty="0">
              <a:solidFill>
                <a:schemeClr val="accent4"/>
              </a:solidFill>
              <a:effectLst/>
              <a:latin typeface="Montserrat" panose="00000500000000000000" pitchFamily="2" charset="0"/>
            </a:endParaRPr>
          </a:p>
        </p:txBody>
      </p:sp>
      <p:pic>
        <p:nvPicPr>
          <p:cNvPr id="8" name="Imagem 7" descr="Diagrama&#10;&#10;O conteúdo gerado por IA pode estar incorreto.">
            <a:extLst>
              <a:ext uri="{FF2B5EF4-FFF2-40B4-BE49-F238E27FC236}">
                <a16:creationId xmlns:a16="http://schemas.microsoft.com/office/drawing/2014/main" id="{9666761E-B54F-F588-A38E-A3637F2B1092}"/>
              </a:ext>
            </a:extLst>
          </p:cNvPr>
          <p:cNvPicPr>
            <a:picLocks noChangeAspect="1"/>
          </p:cNvPicPr>
          <p:nvPr/>
        </p:nvPicPr>
        <p:blipFill>
          <a:blip r:embed="rId2"/>
          <a:stretch>
            <a:fillRect/>
          </a:stretch>
        </p:blipFill>
        <p:spPr>
          <a:xfrm>
            <a:off x="6683022" y="1921386"/>
            <a:ext cx="4731231" cy="3181794"/>
          </a:xfrm>
          <a:prstGeom prst="rect">
            <a:avLst/>
          </a:prstGeom>
        </p:spPr>
      </p:pic>
      <p:sp>
        <p:nvSpPr>
          <p:cNvPr id="5" name="CaixaDeTexto 4">
            <a:extLst>
              <a:ext uri="{FF2B5EF4-FFF2-40B4-BE49-F238E27FC236}">
                <a16:creationId xmlns:a16="http://schemas.microsoft.com/office/drawing/2014/main" id="{49AD7499-1208-19DB-9F4D-83C78828C2F9}"/>
              </a:ext>
            </a:extLst>
          </p:cNvPr>
          <p:cNvSpPr txBox="1"/>
          <p:nvPr/>
        </p:nvSpPr>
        <p:spPr>
          <a:xfrm>
            <a:off x="361245" y="2081122"/>
            <a:ext cx="6107288" cy="369332"/>
          </a:xfrm>
          <a:prstGeom prst="rect">
            <a:avLst/>
          </a:prstGeom>
          <a:noFill/>
        </p:spPr>
        <p:txBody>
          <a:bodyPr wrap="square">
            <a:spAutoFit/>
          </a:bodyPr>
          <a:lstStyle/>
          <a:p>
            <a:r>
              <a:rPr lang="pt-BR" dirty="0">
                <a:latin typeface="Montserrat" panose="00000500000000000000" pitchFamily="2" charset="0"/>
              </a:rPr>
              <a:t>.</a:t>
            </a:r>
          </a:p>
        </p:txBody>
      </p:sp>
      <p:sp>
        <p:nvSpPr>
          <p:cNvPr id="4" name="CaixaDeTexto 3">
            <a:extLst>
              <a:ext uri="{FF2B5EF4-FFF2-40B4-BE49-F238E27FC236}">
                <a16:creationId xmlns:a16="http://schemas.microsoft.com/office/drawing/2014/main" id="{441A373E-6991-00CD-F43C-8762A2FA0C06}"/>
              </a:ext>
            </a:extLst>
          </p:cNvPr>
          <p:cNvSpPr txBox="1"/>
          <p:nvPr/>
        </p:nvSpPr>
        <p:spPr>
          <a:xfrm>
            <a:off x="217312" y="2219621"/>
            <a:ext cx="6395154" cy="3139321"/>
          </a:xfrm>
          <a:prstGeom prst="rect">
            <a:avLst/>
          </a:prstGeom>
          <a:noFill/>
        </p:spPr>
        <p:txBody>
          <a:bodyPr wrap="square">
            <a:spAutoFit/>
          </a:bodyPr>
          <a:lstStyle/>
          <a:p>
            <a:r>
              <a:rPr lang="pt-BR" dirty="0">
                <a:latin typeface="Montserrat" panose="00000500000000000000" pitchFamily="2" charset="0"/>
              </a:rPr>
              <a:t>Considere uma CNN treinada em imagens 224 × 224 para prever 102 classes, uma pontuação de objetividade e quatro valores de </a:t>
            </a:r>
            <a:r>
              <a:rPr lang="pt-BR" dirty="0" err="1">
                <a:latin typeface="Montserrat" panose="00000500000000000000" pitchFamily="2" charset="0"/>
              </a:rPr>
              <a:t>bounding</a:t>
            </a:r>
            <a:r>
              <a:rPr lang="pt-BR" dirty="0">
                <a:latin typeface="Montserrat" panose="00000500000000000000" pitchFamily="2" charset="0"/>
              </a:rPr>
              <a:t> box. Se o último bloco convolucional produz feature </a:t>
            </a:r>
            <a:r>
              <a:rPr lang="pt-BR" dirty="0" err="1">
                <a:latin typeface="Montserrat" panose="00000500000000000000" pitchFamily="2" charset="0"/>
              </a:rPr>
              <a:t>maps</a:t>
            </a:r>
            <a:r>
              <a:rPr lang="pt-BR" dirty="0">
                <a:latin typeface="Montserrat" panose="00000500000000000000" pitchFamily="2" charset="0"/>
              </a:rPr>
              <a:t> 7 × 7, basta trocar as camadas densas por convoluções equivalentes para obter uma FCN. Quando alimentada com uma imagem maior, como 448 × 448, a FCN gera feature </a:t>
            </a:r>
            <a:r>
              <a:rPr lang="pt-BR" dirty="0" err="1">
                <a:latin typeface="Montserrat" panose="00000500000000000000" pitchFamily="2" charset="0"/>
              </a:rPr>
              <a:t>maps</a:t>
            </a:r>
            <a:r>
              <a:rPr lang="pt-BR" dirty="0">
                <a:latin typeface="Montserrat" panose="00000500000000000000" pitchFamily="2" charset="0"/>
              </a:rPr>
              <a:t> 14 × 14, e a camada final com filtros 7 × 7 produz um grid 8 × 8, onde cada célula contém todas as previsões para uma região da imagem.</a:t>
            </a:r>
          </a:p>
        </p:txBody>
      </p:sp>
    </p:spTree>
    <p:extLst>
      <p:ext uri="{BB962C8B-B14F-4D97-AF65-F5344CB8AC3E}">
        <p14:creationId xmlns:p14="http://schemas.microsoft.com/office/powerpoint/2010/main" val="1567474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C154F-41AD-6CCC-AEDA-DCCBF0A69BAC}"/>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59C60B91-9003-B15B-999B-EF76A764B905}"/>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Fully</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Convolutional</a:t>
            </a:r>
            <a:r>
              <a:rPr lang="pt-BR" sz="2400" dirty="0">
                <a:solidFill>
                  <a:schemeClr val="accent4"/>
                </a:solidFill>
                <a:latin typeface="Montserrat" panose="00000500000000000000" pitchFamily="2" charset="0"/>
              </a:rPr>
              <a:t> Networks</a:t>
            </a:r>
            <a:endParaRPr lang="pt-BR" sz="2400" b="0" i="0" dirty="0">
              <a:solidFill>
                <a:schemeClr val="accent4"/>
              </a:solidFill>
              <a:effectLst/>
              <a:latin typeface="Montserrat" panose="00000500000000000000" pitchFamily="2" charset="0"/>
            </a:endParaRPr>
          </a:p>
        </p:txBody>
      </p:sp>
      <p:pic>
        <p:nvPicPr>
          <p:cNvPr id="8" name="Imagem 7" descr="Diagrama&#10;&#10;O conteúdo gerado por IA pode estar incorreto.">
            <a:extLst>
              <a:ext uri="{FF2B5EF4-FFF2-40B4-BE49-F238E27FC236}">
                <a16:creationId xmlns:a16="http://schemas.microsoft.com/office/drawing/2014/main" id="{36C342E5-7F49-326D-1AC4-86B7A6969991}"/>
              </a:ext>
            </a:extLst>
          </p:cNvPr>
          <p:cNvPicPr>
            <a:picLocks noChangeAspect="1"/>
          </p:cNvPicPr>
          <p:nvPr/>
        </p:nvPicPr>
        <p:blipFill>
          <a:blip r:embed="rId2"/>
          <a:stretch>
            <a:fillRect/>
          </a:stretch>
        </p:blipFill>
        <p:spPr>
          <a:xfrm>
            <a:off x="6683022" y="1921386"/>
            <a:ext cx="4731231" cy="3181794"/>
          </a:xfrm>
          <a:prstGeom prst="rect">
            <a:avLst/>
          </a:prstGeom>
        </p:spPr>
      </p:pic>
      <p:sp>
        <p:nvSpPr>
          <p:cNvPr id="5" name="CaixaDeTexto 4">
            <a:extLst>
              <a:ext uri="{FF2B5EF4-FFF2-40B4-BE49-F238E27FC236}">
                <a16:creationId xmlns:a16="http://schemas.microsoft.com/office/drawing/2014/main" id="{BDD29CF5-3CBF-DB34-3513-01B12785B597}"/>
              </a:ext>
            </a:extLst>
          </p:cNvPr>
          <p:cNvSpPr txBox="1"/>
          <p:nvPr/>
        </p:nvSpPr>
        <p:spPr>
          <a:xfrm>
            <a:off x="361245" y="2081122"/>
            <a:ext cx="6107288" cy="369332"/>
          </a:xfrm>
          <a:prstGeom prst="rect">
            <a:avLst/>
          </a:prstGeom>
          <a:noFill/>
        </p:spPr>
        <p:txBody>
          <a:bodyPr wrap="square">
            <a:spAutoFit/>
          </a:bodyPr>
          <a:lstStyle/>
          <a:p>
            <a:r>
              <a:rPr lang="pt-BR" dirty="0">
                <a:latin typeface="Montserrat" panose="00000500000000000000" pitchFamily="2" charset="0"/>
              </a:rPr>
              <a:t>.</a:t>
            </a:r>
          </a:p>
        </p:txBody>
      </p:sp>
      <p:sp>
        <p:nvSpPr>
          <p:cNvPr id="4" name="CaixaDeTexto 3">
            <a:extLst>
              <a:ext uri="{FF2B5EF4-FFF2-40B4-BE49-F238E27FC236}">
                <a16:creationId xmlns:a16="http://schemas.microsoft.com/office/drawing/2014/main" id="{403D9A5F-C0FE-6F94-6604-3ABCB2F11FF5}"/>
              </a:ext>
            </a:extLst>
          </p:cNvPr>
          <p:cNvSpPr txBox="1"/>
          <p:nvPr/>
        </p:nvSpPr>
        <p:spPr>
          <a:xfrm>
            <a:off x="217312" y="2219621"/>
            <a:ext cx="6395154" cy="3139321"/>
          </a:xfrm>
          <a:prstGeom prst="rect">
            <a:avLst/>
          </a:prstGeom>
          <a:noFill/>
        </p:spPr>
        <p:txBody>
          <a:bodyPr wrap="square">
            <a:spAutoFit/>
          </a:bodyPr>
          <a:lstStyle/>
          <a:p>
            <a:r>
              <a:rPr lang="pt-BR" dirty="0">
                <a:latin typeface="Montserrat" panose="00000500000000000000" pitchFamily="2" charset="0"/>
              </a:rPr>
              <a:t>Considere uma CNN treinada em imagens 224 × 224 para prever 102 classes, uma pontuação de objetividade e quatro valores de </a:t>
            </a:r>
            <a:r>
              <a:rPr lang="pt-BR" dirty="0" err="1">
                <a:latin typeface="Montserrat" panose="00000500000000000000" pitchFamily="2" charset="0"/>
              </a:rPr>
              <a:t>bounding</a:t>
            </a:r>
            <a:r>
              <a:rPr lang="pt-BR" dirty="0">
                <a:latin typeface="Montserrat" panose="00000500000000000000" pitchFamily="2" charset="0"/>
              </a:rPr>
              <a:t> box. Se o último bloco convolucional produz feature </a:t>
            </a:r>
            <a:r>
              <a:rPr lang="pt-BR" dirty="0" err="1">
                <a:latin typeface="Montserrat" panose="00000500000000000000" pitchFamily="2" charset="0"/>
              </a:rPr>
              <a:t>maps</a:t>
            </a:r>
            <a:r>
              <a:rPr lang="pt-BR" dirty="0">
                <a:latin typeface="Montserrat" panose="00000500000000000000" pitchFamily="2" charset="0"/>
              </a:rPr>
              <a:t> 7 × 7, basta trocar as camadas densas por convoluções equivalentes para obter uma FCN. Quando alimentada com uma imagem maior, como 448 × 448, a FCN gera feature </a:t>
            </a:r>
            <a:r>
              <a:rPr lang="pt-BR" dirty="0" err="1">
                <a:latin typeface="Montserrat" panose="00000500000000000000" pitchFamily="2" charset="0"/>
              </a:rPr>
              <a:t>maps</a:t>
            </a:r>
            <a:r>
              <a:rPr lang="pt-BR" dirty="0">
                <a:latin typeface="Montserrat" panose="00000500000000000000" pitchFamily="2" charset="0"/>
              </a:rPr>
              <a:t> 14 × 14, e a camada final com filtros 7 × 7 produz um grid 8 × 8, onde cada célula contém todas as previsões para uma região da imagem.</a:t>
            </a:r>
          </a:p>
        </p:txBody>
      </p:sp>
    </p:spTree>
    <p:extLst>
      <p:ext uri="{BB962C8B-B14F-4D97-AF65-F5344CB8AC3E}">
        <p14:creationId xmlns:p14="http://schemas.microsoft.com/office/powerpoint/2010/main" val="2657383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BA41C-6D9E-A6A1-3D4D-B0D1169D1564}"/>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111C41D9-BCD9-0D2D-F12A-64536354322A}"/>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Fully</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Convolutional</a:t>
            </a:r>
            <a:r>
              <a:rPr lang="pt-BR" sz="2400" dirty="0">
                <a:solidFill>
                  <a:schemeClr val="accent4"/>
                </a:solidFill>
                <a:latin typeface="Montserrat" panose="00000500000000000000" pitchFamily="2" charset="0"/>
              </a:rPr>
              <a:t> Networks</a:t>
            </a:r>
            <a:endParaRPr lang="pt-BR" sz="2400" b="0" i="0" dirty="0">
              <a:solidFill>
                <a:schemeClr val="accent4"/>
              </a:solidFill>
              <a:effectLst/>
              <a:latin typeface="Montserrat" panose="00000500000000000000" pitchFamily="2" charset="0"/>
            </a:endParaRPr>
          </a:p>
        </p:txBody>
      </p:sp>
      <p:pic>
        <p:nvPicPr>
          <p:cNvPr id="8" name="Imagem 7" descr="Diagrama&#10;&#10;O conteúdo gerado por IA pode estar incorreto.">
            <a:extLst>
              <a:ext uri="{FF2B5EF4-FFF2-40B4-BE49-F238E27FC236}">
                <a16:creationId xmlns:a16="http://schemas.microsoft.com/office/drawing/2014/main" id="{35AAB9BB-C710-97A3-600F-703BF513A592}"/>
              </a:ext>
            </a:extLst>
          </p:cNvPr>
          <p:cNvPicPr>
            <a:picLocks noChangeAspect="1"/>
          </p:cNvPicPr>
          <p:nvPr/>
        </p:nvPicPr>
        <p:blipFill>
          <a:blip r:embed="rId2"/>
          <a:stretch>
            <a:fillRect/>
          </a:stretch>
        </p:blipFill>
        <p:spPr>
          <a:xfrm>
            <a:off x="6683022" y="1921386"/>
            <a:ext cx="4731231" cy="3181794"/>
          </a:xfrm>
          <a:prstGeom prst="rect">
            <a:avLst/>
          </a:prstGeom>
        </p:spPr>
      </p:pic>
      <p:sp>
        <p:nvSpPr>
          <p:cNvPr id="5" name="CaixaDeTexto 4">
            <a:extLst>
              <a:ext uri="{FF2B5EF4-FFF2-40B4-BE49-F238E27FC236}">
                <a16:creationId xmlns:a16="http://schemas.microsoft.com/office/drawing/2014/main" id="{2FC74D0A-5599-1AFC-489C-8EE1C05F2AF3}"/>
              </a:ext>
            </a:extLst>
          </p:cNvPr>
          <p:cNvSpPr txBox="1"/>
          <p:nvPr/>
        </p:nvSpPr>
        <p:spPr>
          <a:xfrm>
            <a:off x="361245" y="2081122"/>
            <a:ext cx="6107288" cy="369332"/>
          </a:xfrm>
          <a:prstGeom prst="rect">
            <a:avLst/>
          </a:prstGeom>
          <a:noFill/>
        </p:spPr>
        <p:txBody>
          <a:bodyPr wrap="square">
            <a:spAutoFit/>
          </a:bodyPr>
          <a:lstStyle/>
          <a:p>
            <a:r>
              <a:rPr lang="pt-BR" dirty="0">
                <a:latin typeface="Montserrat" panose="00000500000000000000" pitchFamily="2" charset="0"/>
              </a:rPr>
              <a:t>.</a:t>
            </a:r>
          </a:p>
        </p:txBody>
      </p:sp>
      <p:sp>
        <p:nvSpPr>
          <p:cNvPr id="4" name="CaixaDeTexto 3">
            <a:extLst>
              <a:ext uri="{FF2B5EF4-FFF2-40B4-BE49-F238E27FC236}">
                <a16:creationId xmlns:a16="http://schemas.microsoft.com/office/drawing/2014/main" id="{CBFA5650-E8C0-D716-55D2-48340A122D3B}"/>
              </a:ext>
            </a:extLst>
          </p:cNvPr>
          <p:cNvSpPr txBox="1"/>
          <p:nvPr/>
        </p:nvSpPr>
        <p:spPr>
          <a:xfrm>
            <a:off x="217312" y="2219621"/>
            <a:ext cx="6395154" cy="3139321"/>
          </a:xfrm>
          <a:prstGeom prst="rect">
            <a:avLst/>
          </a:prstGeom>
          <a:noFill/>
        </p:spPr>
        <p:txBody>
          <a:bodyPr wrap="square">
            <a:spAutoFit/>
          </a:bodyPr>
          <a:lstStyle/>
          <a:p>
            <a:r>
              <a:rPr lang="pt-BR" dirty="0">
                <a:latin typeface="Montserrat" panose="00000500000000000000" pitchFamily="2" charset="0"/>
              </a:rPr>
              <a:t>Considere uma CNN treinada em imagens 224 × 224 para prever 102 classes, uma pontuação de objetividade e quatro valores de </a:t>
            </a:r>
            <a:r>
              <a:rPr lang="pt-BR" dirty="0" err="1">
                <a:latin typeface="Montserrat" panose="00000500000000000000" pitchFamily="2" charset="0"/>
              </a:rPr>
              <a:t>bounding</a:t>
            </a:r>
            <a:r>
              <a:rPr lang="pt-BR" dirty="0">
                <a:latin typeface="Montserrat" panose="00000500000000000000" pitchFamily="2" charset="0"/>
              </a:rPr>
              <a:t> box. Se o último bloco convolucional produz feature </a:t>
            </a:r>
            <a:r>
              <a:rPr lang="pt-BR" dirty="0" err="1">
                <a:latin typeface="Montserrat" panose="00000500000000000000" pitchFamily="2" charset="0"/>
              </a:rPr>
              <a:t>maps</a:t>
            </a:r>
            <a:r>
              <a:rPr lang="pt-BR" dirty="0">
                <a:latin typeface="Montserrat" panose="00000500000000000000" pitchFamily="2" charset="0"/>
              </a:rPr>
              <a:t> 7 × 7, basta trocar as camadas densas por convoluções equivalentes para obter uma FCN. Quando alimentada com uma imagem maior, como 448 × 448, a FCN gera feature </a:t>
            </a:r>
            <a:r>
              <a:rPr lang="pt-BR" dirty="0" err="1">
                <a:latin typeface="Montserrat" panose="00000500000000000000" pitchFamily="2" charset="0"/>
              </a:rPr>
              <a:t>maps</a:t>
            </a:r>
            <a:r>
              <a:rPr lang="pt-BR" dirty="0">
                <a:latin typeface="Montserrat" panose="00000500000000000000" pitchFamily="2" charset="0"/>
              </a:rPr>
              <a:t> 14 × 14, e a camada final com filtros 7 × 7 produz um grid 8 × 8, onde cada célula contém todas as previsões para uma região da imagem.</a:t>
            </a:r>
          </a:p>
        </p:txBody>
      </p:sp>
    </p:spTree>
    <p:extLst>
      <p:ext uri="{BB962C8B-B14F-4D97-AF65-F5344CB8AC3E}">
        <p14:creationId xmlns:p14="http://schemas.microsoft.com/office/powerpoint/2010/main" val="833384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2B87D-F72F-775B-0E0B-1462FBBD93B3}"/>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08211DEA-A38F-7321-3C56-473A2A8A00B2}"/>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Fully</a:t>
            </a:r>
            <a:r>
              <a:rPr lang="pt-BR" sz="2400" dirty="0">
                <a:solidFill>
                  <a:schemeClr val="accent4"/>
                </a:solidFill>
                <a:latin typeface="Montserrat" panose="00000500000000000000" pitchFamily="2" charset="0"/>
              </a:rPr>
              <a:t> </a:t>
            </a:r>
            <a:r>
              <a:rPr lang="pt-BR" sz="2400" dirty="0" err="1">
                <a:solidFill>
                  <a:schemeClr val="accent4"/>
                </a:solidFill>
                <a:latin typeface="Montserrat" panose="00000500000000000000" pitchFamily="2" charset="0"/>
              </a:rPr>
              <a:t>Convolutional</a:t>
            </a:r>
            <a:r>
              <a:rPr lang="pt-BR" sz="2400" dirty="0">
                <a:solidFill>
                  <a:schemeClr val="accent4"/>
                </a:solidFill>
                <a:latin typeface="Montserrat" panose="00000500000000000000" pitchFamily="2" charset="0"/>
              </a:rPr>
              <a:t> Networks</a:t>
            </a:r>
            <a:endParaRPr lang="pt-BR" sz="2400" b="0" i="0" dirty="0">
              <a:solidFill>
                <a:schemeClr val="accent4"/>
              </a:solidFill>
              <a:effectLst/>
              <a:latin typeface="Montserrat" panose="00000500000000000000" pitchFamily="2" charset="0"/>
            </a:endParaRPr>
          </a:p>
        </p:txBody>
      </p:sp>
      <p:pic>
        <p:nvPicPr>
          <p:cNvPr id="8" name="Imagem 7" descr="Diagrama&#10;&#10;O conteúdo gerado por IA pode estar incorreto.">
            <a:extLst>
              <a:ext uri="{FF2B5EF4-FFF2-40B4-BE49-F238E27FC236}">
                <a16:creationId xmlns:a16="http://schemas.microsoft.com/office/drawing/2014/main" id="{B3C7C0A5-11C7-FB7E-ED2C-4A29FFC9B913}"/>
              </a:ext>
            </a:extLst>
          </p:cNvPr>
          <p:cNvPicPr>
            <a:picLocks noChangeAspect="1"/>
          </p:cNvPicPr>
          <p:nvPr/>
        </p:nvPicPr>
        <p:blipFill>
          <a:blip r:embed="rId2"/>
          <a:stretch>
            <a:fillRect/>
          </a:stretch>
        </p:blipFill>
        <p:spPr>
          <a:xfrm>
            <a:off x="6683022" y="1921386"/>
            <a:ext cx="4731231" cy="3181794"/>
          </a:xfrm>
          <a:prstGeom prst="rect">
            <a:avLst/>
          </a:prstGeom>
        </p:spPr>
      </p:pic>
      <p:sp>
        <p:nvSpPr>
          <p:cNvPr id="5" name="CaixaDeTexto 4">
            <a:extLst>
              <a:ext uri="{FF2B5EF4-FFF2-40B4-BE49-F238E27FC236}">
                <a16:creationId xmlns:a16="http://schemas.microsoft.com/office/drawing/2014/main" id="{E8A5F918-20E1-DBCA-0E6A-D8C4E3E7F4A2}"/>
              </a:ext>
            </a:extLst>
          </p:cNvPr>
          <p:cNvSpPr txBox="1"/>
          <p:nvPr/>
        </p:nvSpPr>
        <p:spPr>
          <a:xfrm>
            <a:off x="361245" y="2081122"/>
            <a:ext cx="6107288" cy="369332"/>
          </a:xfrm>
          <a:prstGeom prst="rect">
            <a:avLst/>
          </a:prstGeom>
          <a:noFill/>
        </p:spPr>
        <p:txBody>
          <a:bodyPr wrap="square">
            <a:spAutoFit/>
          </a:bodyPr>
          <a:lstStyle/>
          <a:p>
            <a:r>
              <a:rPr lang="pt-BR" dirty="0">
                <a:latin typeface="Montserrat" panose="00000500000000000000" pitchFamily="2" charset="0"/>
              </a:rPr>
              <a:t>.</a:t>
            </a:r>
          </a:p>
        </p:txBody>
      </p:sp>
      <p:sp>
        <p:nvSpPr>
          <p:cNvPr id="4" name="CaixaDeTexto 3">
            <a:extLst>
              <a:ext uri="{FF2B5EF4-FFF2-40B4-BE49-F238E27FC236}">
                <a16:creationId xmlns:a16="http://schemas.microsoft.com/office/drawing/2014/main" id="{9CC58C8F-4AE8-4EB2-E093-886FACD43A8E}"/>
              </a:ext>
            </a:extLst>
          </p:cNvPr>
          <p:cNvSpPr txBox="1"/>
          <p:nvPr/>
        </p:nvSpPr>
        <p:spPr>
          <a:xfrm>
            <a:off x="217312" y="2219621"/>
            <a:ext cx="6395154" cy="2585323"/>
          </a:xfrm>
          <a:prstGeom prst="rect">
            <a:avLst/>
          </a:prstGeom>
          <a:noFill/>
        </p:spPr>
        <p:txBody>
          <a:bodyPr wrap="square">
            <a:spAutoFit/>
          </a:bodyPr>
          <a:lstStyle/>
          <a:p>
            <a:r>
              <a:rPr lang="pt-BR" dirty="0">
                <a:latin typeface="Montserrat" panose="00000500000000000000" pitchFamily="2" charset="0"/>
              </a:rPr>
              <a:t>A FCN equivale a deslizar a CNN original pela imagem, gerando previsões em várias posições, mas sem repetir o processamento. A figura mostra que, com uma imagem pequena, a rede produz uma saída 1 × 1, enquanto com uma imagem maior ela produz um grid 8 × 8. Cada posição desse grid corresponde às previsões da rede para uma janela diferente da imagem, implementando na prática a ideia de “</a:t>
            </a:r>
            <a:r>
              <a:rPr lang="pt-BR" dirty="0" err="1">
                <a:latin typeface="Montserrat" panose="00000500000000000000" pitchFamily="2" charset="0"/>
              </a:rPr>
              <a:t>You</a:t>
            </a:r>
            <a:r>
              <a:rPr lang="pt-BR" dirty="0">
                <a:latin typeface="Montserrat" panose="00000500000000000000" pitchFamily="2" charset="0"/>
              </a:rPr>
              <a:t> Only Look </a:t>
            </a:r>
            <a:r>
              <a:rPr lang="pt-BR" dirty="0" err="1">
                <a:latin typeface="Montserrat" panose="00000500000000000000" pitchFamily="2" charset="0"/>
              </a:rPr>
              <a:t>Once</a:t>
            </a:r>
            <a:r>
              <a:rPr lang="pt-BR" dirty="0">
                <a:latin typeface="Montserrat" panose="00000500000000000000" pitchFamily="2" charset="0"/>
              </a:rPr>
              <a:t>”, base dos detectores como YOLO.</a:t>
            </a:r>
          </a:p>
        </p:txBody>
      </p:sp>
    </p:spTree>
    <p:extLst>
      <p:ext uri="{BB962C8B-B14F-4D97-AF65-F5344CB8AC3E}">
        <p14:creationId xmlns:p14="http://schemas.microsoft.com/office/powerpoint/2010/main" val="1090564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17FE9-6C9B-8F60-B687-52754928A4A8}"/>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8A903114-EA63-7BAA-5E5D-CB9033BCE1AA}"/>
              </a:ext>
            </a:extLst>
          </p:cNvPr>
          <p:cNvSpPr txBox="1"/>
          <p:nvPr/>
        </p:nvSpPr>
        <p:spPr>
          <a:xfrm>
            <a:off x="361245" y="2081122"/>
            <a:ext cx="6107288" cy="369332"/>
          </a:xfrm>
          <a:prstGeom prst="rect">
            <a:avLst/>
          </a:prstGeom>
          <a:noFill/>
        </p:spPr>
        <p:txBody>
          <a:bodyPr wrap="square">
            <a:spAutoFit/>
          </a:bodyPr>
          <a:lstStyle/>
          <a:p>
            <a:r>
              <a:rPr lang="pt-BR" dirty="0">
                <a:latin typeface="Montserrat" panose="00000500000000000000" pitchFamily="2" charset="0"/>
              </a:rPr>
              <a:t>.</a:t>
            </a:r>
          </a:p>
        </p:txBody>
      </p:sp>
      <p:sp>
        <p:nvSpPr>
          <p:cNvPr id="6" name="CaixaDeTexto 5">
            <a:extLst>
              <a:ext uri="{FF2B5EF4-FFF2-40B4-BE49-F238E27FC236}">
                <a16:creationId xmlns:a16="http://schemas.microsoft.com/office/drawing/2014/main" id="{B96284D0-8E64-3C2D-42E5-FFE93E2234F7}"/>
              </a:ext>
            </a:extLst>
          </p:cNvPr>
          <p:cNvSpPr txBox="1"/>
          <p:nvPr/>
        </p:nvSpPr>
        <p:spPr>
          <a:xfrm>
            <a:off x="1583266" y="786179"/>
            <a:ext cx="3632201" cy="369332"/>
          </a:xfrm>
          <a:prstGeom prst="rect">
            <a:avLst/>
          </a:prstGeom>
          <a:noFill/>
        </p:spPr>
        <p:txBody>
          <a:bodyPr wrap="square">
            <a:spAutoFit/>
          </a:bodyPr>
          <a:lstStyle/>
          <a:p>
            <a:pPr algn="l" fontAlgn="base">
              <a:spcAft>
                <a:spcPts val="2400"/>
              </a:spcAft>
              <a:buNone/>
            </a:pPr>
            <a:r>
              <a:rPr lang="pt-BR" sz="1800" dirty="0" err="1">
                <a:solidFill>
                  <a:schemeClr val="accent4"/>
                </a:solidFill>
                <a:latin typeface="Montserrat" panose="00000500000000000000" pitchFamily="2" charset="0"/>
              </a:rPr>
              <a:t>You</a:t>
            </a:r>
            <a:r>
              <a:rPr lang="pt-BR" sz="1800" dirty="0">
                <a:solidFill>
                  <a:schemeClr val="accent4"/>
                </a:solidFill>
                <a:latin typeface="Montserrat" panose="00000500000000000000" pitchFamily="2" charset="0"/>
              </a:rPr>
              <a:t> Only Look </a:t>
            </a:r>
            <a:r>
              <a:rPr lang="pt-BR" sz="1800" dirty="0" err="1">
                <a:solidFill>
                  <a:schemeClr val="accent4"/>
                </a:solidFill>
                <a:latin typeface="Montserrat" panose="00000500000000000000" pitchFamily="2" charset="0"/>
              </a:rPr>
              <a:t>Once</a:t>
            </a:r>
            <a:r>
              <a:rPr lang="pt-BR" sz="1800" dirty="0">
                <a:solidFill>
                  <a:schemeClr val="accent4"/>
                </a:solidFill>
                <a:latin typeface="Montserrat" panose="00000500000000000000" pitchFamily="2" charset="0"/>
              </a:rPr>
              <a:t> (YOLO)</a:t>
            </a:r>
            <a:endParaRPr lang="pt-BR" sz="1800" b="0" i="0" dirty="0">
              <a:solidFill>
                <a:schemeClr val="accent4"/>
              </a:solidFill>
              <a:effectLst/>
              <a:latin typeface="Montserrat" panose="00000500000000000000" pitchFamily="2" charset="0"/>
            </a:endParaRPr>
          </a:p>
        </p:txBody>
      </p:sp>
      <p:sp>
        <p:nvSpPr>
          <p:cNvPr id="9" name="CaixaDeTexto 8">
            <a:extLst>
              <a:ext uri="{FF2B5EF4-FFF2-40B4-BE49-F238E27FC236}">
                <a16:creationId xmlns:a16="http://schemas.microsoft.com/office/drawing/2014/main" id="{A846945A-A9C1-27FD-DD84-D4B4D9E2ADD5}"/>
              </a:ext>
            </a:extLst>
          </p:cNvPr>
          <p:cNvSpPr txBox="1"/>
          <p:nvPr/>
        </p:nvSpPr>
        <p:spPr>
          <a:xfrm>
            <a:off x="355602" y="1625095"/>
            <a:ext cx="6395154" cy="3416320"/>
          </a:xfrm>
          <a:prstGeom prst="rect">
            <a:avLst/>
          </a:prstGeom>
          <a:noFill/>
        </p:spPr>
        <p:txBody>
          <a:bodyPr wrap="square">
            <a:spAutoFit/>
          </a:bodyPr>
          <a:lstStyle/>
          <a:p>
            <a:r>
              <a:rPr lang="pt-BR" dirty="0">
                <a:latin typeface="Montserrat" panose="00000500000000000000" pitchFamily="2" charset="0"/>
              </a:rPr>
              <a:t>YOLO, “</a:t>
            </a:r>
            <a:r>
              <a:rPr lang="pt-BR" dirty="0" err="1">
                <a:latin typeface="Montserrat" panose="00000500000000000000" pitchFamily="2" charset="0"/>
              </a:rPr>
              <a:t>You</a:t>
            </a:r>
            <a:r>
              <a:rPr lang="pt-BR" dirty="0">
                <a:latin typeface="Montserrat" panose="00000500000000000000" pitchFamily="2" charset="0"/>
              </a:rPr>
              <a:t> Only Look </a:t>
            </a:r>
            <a:r>
              <a:rPr lang="pt-BR" dirty="0" err="1">
                <a:latin typeface="Montserrat" panose="00000500000000000000" pitchFamily="2" charset="0"/>
              </a:rPr>
              <a:t>Once</a:t>
            </a:r>
            <a:r>
              <a:rPr lang="pt-BR" dirty="0">
                <a:latin typeface="Montserrat" panose="00000500000000000000" pitchFamily="2" charset="0"/>
              </a:rPr>
              <a:t>”, é uma arquitetura de detecção de objetos criada por Joseph </a:t>
            </a:r>
            <a:r>
              <a:rPr lang="pt-BR" dirty="0" err="1">
                <a:latin typeface="Montserrat" panose="00000500000000000000" pitchFamily="2" charset="0"/>
              </a:rPr>
              <a:t>Redmon</a:t>
            </a:r>
            <a:r>
              <a:rPr lang="pt-BR" dirty="0">
                <a:latin typeface="Montserrat" panose="00000500000000000000" pitchFamily="2" charset="0"/>
              </a:rPr>
              <a:t> em 2015, conhecida por ser extremamente rápida e capaz de operar em tempo real. A ideia central é realizar detecção em uma única passada pela rede, dividindo a imagem em uma grade e fazendo previsões diretamente para cada célula. Para cada célula da grade, YOLO considera apenas objetos cujo centro da caixa delimitadora esteja dentro dela, e coordena a caixa de forma relativa à célula, indo de (0,0) no canto superior esquerdo a (1,1) no canto inferior direito, embora a caixa possa se estender além da célula.</a:t>
            </a:r>
          </a:p>
        </p:txBody>
      </p:sp>
      <p:pic>
        <p:nvPicPr>
          <p:cNvPr id="11" name="Imagem 10" descr="Uma imagem contendo segurando, em pé, água, cavalo&#10;&#10;O conteúdo gerado por IA pode estar incorreto.">
            <a:extLst>
              <a:ext uri="{FF2B5EF4-FFF2-40B4-BE49-F238E27FC236}">
                <a16:creationId xmlns:a16="http://schemas.microsoft.com/office/drawing/2014/main" id="{305E7379-D56F-D900-AEFF-A99EFFCDBC39}"/>
              </a:ext>
            </a:extLst>
          </p:cNvPr>
          <p:cNvPicPr>
            <a:picLocks noChangeAspect="1"/>
          </p:cNvPicPr>
          <p:nvPr/>
        </p:nvPicPr>
        <p:blipFill>
          <a:blip r:embed="rId2"/>
          <a:stretch>
            <a:fillRect/>
          </a:stretch>
        </p:blipFill>
        <p:spPr>
          <a:xfrm>
            <a:off x="7044829" y="1625095"/>
            <a:ext cx="4582164" cy="3248478"/>
          </a:xfrm>
          <a:prstGeom prst="rect">
            <a:avLst/>
          </a:prstGeom>
        </p:spPr>
      </p:pic>
    </p:spTree>
    <p:extLst>
      <p:ext uri="{BB962C8B-B14F-4D97-AF65-F5344CB8AC3E}">
        <p14:creationId xmlns:p14="http://schemas.microsoft.com/office/powerpoint/2010/main" val="1530789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CF3CB-72D5-4F19-2AB3-D8082822C689}"/>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B3B9CAE-AF1E-019D-DBE9-2AF309296754}"/>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You</a:t>
            </a:r>
            <a:r>
              <a:rPr lang="pt-BR" sz="2400" dirty="0">
                <a:solidFill>
                  <a:schemeClr val="accent4"/>
                </a:solidFill>
                <a:latin typeface="Montserrat" panose="00000500000000000000" pitchFamily="2" charset="0"/>
              </a:rPr>
              <a:t> Only Look </a:t>
            </a:r>
            <a:r>
              <a:rPr lang="pt-BR" sz="2400" dirty="0" err="1">
                <a:solidFill>
                  <a:schemeClr val="accent4"/>
                </a:solidFill>
                <a:latin typeface="Montserrat" panose="00000500000000000000" pitchFamily="2" charset="0"/>
              </a:rPr>
              <a:t>Once</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4C24D8A5-94B5-62A9-CFA4-53B47CDA4910}"/>
              </a:ext>
            </a:extLst>
          </p:cNvPr>
          <p:cNvSpPr txBox="1"/>
          <p:nvPr/>
        </p:nvSpPr>
        <p:spPr>
          <a:xfrm>
            <a:off x="459457" y="1521026"/>
            <a:ext cx="5400323" cy="4801314"/>
          </a:xfrm>
          <a:prstGeom prst="rect">
            <a:avLst/>
          </a:prstGeom>
          <a:noFill/>
        </p:spPr>
        <p:txBody>
          <a:bodyPr wrap="square">
            <a:spAutoFit/>
          </a:bodyPr>
          <a:lstStyle/>
          <a:p>
            <a:r>
              <a:rPr lang="pt-BR" dirty="0">
                <a:latin typeface="Montserrat" panose="00000500000000000000" pitchFamily="2" charset="0"/>
              </a:rPr>
              <a:t>Cada célula da grade prevê duas caixas delimitadoras, cada uma com seu próprio score de objetividade. Além disso, YOLO prevê uma distribuição de probabilidades das classes por célula, e no caso do treinamento no PASCAL VOC, são previstas 20 probabilidades de classe por célula. O modelo não prevê probabilidades de classe por caixa, mas é possível atribuí-las após o processamento medindo como cada caixa se ajusta ao mapa de classes. Assim, mesmo quando duas caixas pertencem à mesma célula, como no caso de uma pessoa à frente de um carro, o mapa de classes revela regiões dominantes para “carro” e “pessoa”, permitindo a associação correta entre caixas e classes.</a:t>
            </a:r>
          </a:p>
        </p:txBody>
      </p:sp>
      <p:pic>
        <p:nvPicPr>
          <p:cNvPr id="6" name="Imagem 5" descr="Uma imagem contendo Logotipo&#10;&#10;O conteúdo gerado por IA pode estar incorreto.">
            <a:extLst>
              <a:ext uri="{FF2B5EF4-FFF2-40B4-BE49-F238E27FC236}">
                <a16:creationId xmlns:a16="http://schemas.microsoft.com/office/drawing/2014/main" id="{B8FC2E57-0A3B-9879-B1B3-B5622C9EDAC6}"/>
              </a:ext>
            </a:extLst>
          </p:cNvPr>
          <p:cNvPicPr>
            <a:picLocks noChangeAspect="1"/>
          </p:cNvPicPr>
          <p:nvPr/>
        </p:nvPicPr>
        <p:blipFill>
          <a:blip r:embed="rId2"/>
          <a:stretch>
            <a:fillRect/>
          </a:stretch>
        </p:blipFill>
        <p:spPr>
          <a:xfrm>
            <a:off x="6232163" y="2011680"/>
            <a:ext cx="3135065" cy="3929440"/>
          </a:xfrm>
          <a:prstGeom prst="rect">
            <a:avLst/>
          </a:prstGeom>
        </p:spPr>
      </p:pic>
    </p:spTree>
    <p:extLst>
      <p:ext uri="{BB962C8B-B14F-4D97-AF65-F5344CB8AC3E}">
        <p14:creationId xmlns:p14="http://schemas.microsoft.com/office/powerpoint/2010/main" val="534324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5E2F3-6B8A-ED70-4ED9-26E6F0F79BE9}"/>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F0FCEF66-5EFA-E0D5-EA9C-13353216E206}"/>
              </a:ext>
            </a:extLst>
          </p:cNvPr>
          <p:cNvSpPr txBox="1"/>
          <p:nvPr/>
        </p:nvSpPr>
        <p:spPr>
          <a:xfrm>
            <a:off x="1343140" y="882555"/>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Using</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TorchVision’s</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Pretrained</a:t>
            </a:r>
            <a:r>
              <a:rPr lang="pt-BR" sz="2400" b="0" i="0" dirty="0">
                <a:solidFill>
                  <a:schemeClr val="accent4"/>
                </a:solidFill>
                <a:effectLst/>
                <a:latin typeface="Montserrat" panose="00000500000000000000" pitchFamily="2" charset="0"/>
              </a:rPr>
              <a:t> Models</a:t>
            </a:r>
          </a:p>
        </p:txBody>
      </p:sp>
      <p:sp>
        <p:nvSpPr>
          <p:cNvPr id="5" name="CaixaDeTexto 4">
            <a:extLst>
              <a:ext uri="{FF2B5EF4-FFF2-40B4-BE49-F238E27FC236}">
                <a16:creationId xmlns:a16="http://schemas.microsoft.com/office/drawing/2014/main" id="{510FF1D3-4DDD-11A6-487F-0EB05B86AF6A}"/>
              </a:ext>
            </a:extLst>
          </p:cNvPr>
          <p:cNvSpPr txBox="1"/>
          <p:nvPr/>
        </p:nvSpPr>
        <p:spPr>
          <a:xfrm>
            <a:off x="621680" y="1735849"/>
            <a:ext cx="6395224" cy="1200329"/>
          </a:xfrm>
          <a:prstGeom prst="rect">
            <a:avLst/>
          </a:prstGeom>
          <a:noFill/>
        </p:spPr>
        <p:txBody>
          <a:bodyPr wrap="square">
            <a:spAutoFit/>
          </a:bodyPr>
          <a:lstStyle/>
          <a:p>
            <a:r>
              <a:rPr lang="pt-BR" dirty="0">
                <a:latin typeface="Montserrat" panose="00000500000000000000" pitchFamily="2" charset="0"/>
              </a:rPr>
              <a:t>Podemos carregar um modelo </a:t>
            </a:r>
            <a:r>
              <a:rPr lang="pt-BR" dirty="0" err="1">
                <a:latin typeface="Montserrat" panose="00000500000000000000" pitchFamily="2" charset="0"/>
              </a:rPr>
              <a:t>ConvNeXt</a:t>
            </a:r>
            <a:r>
              <a:rPr lang="pt-BR" dirty="0">
                <a:latin typeface="Montserrat" panose="00000500000000000000" pitchFamily="2" charset="0"/>
              </a:rPr>
              <a:t> </a:t>
            </a:r>
            <a:r>
              <a:rPr lang="pt-BR" dirty="0" err="1">
                <a:latin typeface="Montserrat" panose="00000500000000000000" pitchFamily="2" charset="0"/>
              </a:rPr>
              <a:t>pré</a:t>
            </a:r>
            <a:r>
              <a:rPr lang="pt-BR" dirty="0">
                <a:latin typeface="Montserrat" panose="00000500000000000000" pitchFamily="2" charset="0"/>
              </a:rPr>
              <a:t>-treinado no </a:t>
            </a:r>
            <a:r>
              <a:rPr lang="pt-BR" dirty="0" err="1">
                <a:latin typeface="Montserrat" panose="00000500000000000000" pitchFamily="2" charset="0"/>
              </a:rPr>
              <a:t>ImageNet</a:t>
            </a:r>
            <a:r>
              <a:rPr lang="pt-BR" dirty="0">
                <a:latin typeface="Montserrat" panose="00000500000000000000" pitchFamily="2" charset="0"/>
              </a:rPr>
              <a:t> com apenas algumas linhas de código. O modelo possui variantes: </a:t>
            </a:r>
            <a:r>
              <a:rPr lang="pt-BR" dirty="0" err="1">
                <a:latin typeface="Montserrat" panose="00000500000000000000" pitchFamily="2" charset="0"/>
              </a:rPr>
              <a:t>tiny</a:t>
            </a:r>
            <a:r>
              <a:rPr lang="pt-BR" dirty="0">
                <a:latin typeface="Montserrat" panose="00000500000000000000" pitchFamily="2" charset="0"/>
              </a:rPr>
              <a:t>, </a:t>
            </a:r>
            <a:r>
              <a:rPr lang="pt-BR" dirty="0" err="1">
                <a:latin typeface="Montserrat" panose="00000500000000000000" pitchFamily="2" charset="0"/>
              </a:rPr>
              <a:t>small</a:t>
            </a:r>
            <a:r>
              <a:rPr lang="pt-BR" dirty="0">
                <a:latin typeface="Montserrat" panose="00000500000000000000" pitchFamily="2" charset="0"/>
              </a:rPr>
              <a:t>, base e </a:t>
            </a:r>
            <a:r>
              <a:rPr lang="pt-BR" dirty="0" err="1">
                <a:latin typeface="Montserrat" panose="00000500000000000000" pitchFamily="2" charset="0"/>
              </a:rPr>
              <a:t>large</a:t>
            </a:r>
            <a:r>
              <a:rPr lang="pt-BR" dirty="0">
                <a:latin typeface="Montserrat" panose="00000500000000000000" pitchFamily="2" charset="0"/>
              </a:rPr>
              <a:t>. O código a seguir carrega a variante base:</a:t>
            </a:r>
          </a:p>
        </p:txBody>
      </p:sp>
      <p:pic>
        <p:nvPicPr>
          <p:cNvPr id="8" name="Imagem 7" descr="Interface gráfica do usuário&#10;&#10;O conteúdo gerado por IA pode estar incorreto.">
            <a:extLst>
              <a:ext uri="{FF2B5EF4-FFF2-40B4-BE49-F238E27FC236}">
                <a16:creationId xmlns:a16="http://schemas.microsoft.com/office/drawing/2014/main" id="{459BE811-7E98-C8A9-777B-D478BBF6A026}"/>
              </a:ext>
            </a:extLst>
          </p:cNvPr>
          <p:cNvPicPr>
            <a:picLocks noChangeAspect="1"/>
          </p:cNvPicPr>
          <p:nvPr/>
        </p:nvPicPr>
        <p:blipFill>
          <a:blip r:embed="rId2"/>
          <a:stretch>
            <a:fillRect/>
          </a:stretch>
        </p:blipFill>
        <p:spPr>
          <a:xfrm>
            <a:off x="10064418" y="4607285"/>
            <a:ext cx="1505902" cy="863241"/>
          </a:xfrm>
          <a:prstGeom prst="rect">
            <a:avLst/>
          </a:prstGeom>
        </p:spPr>
      </p:pic>
      <p:pic>
        <p:nvPicPr>
          <p:cNvPr id="15" name="Imagem 14" descr="Diagrama&#10;&#10;O conteúdo gerado por IA pode estar incorreto.">
            <a:extLst>
              <a:ext uri="{FF2B5EF4-FFF2-40B4-BE49-F238E27FC236}">
                <a16:creationId xmlns:a16="http://schemas.microsoft.com/office/drawing/2014/main" id="{AFDAC74A-3F6A-CB8C-ED93-75CD9B66988C}"/>
              </a:ext>
            </a:extLst>
          </p:cNvPr>
          <p:cNvPicPr>
            <a:picLocks noChangeAspect="1"/>
          </p:cNvPicPr>
          <p:nvPr/>
        </p:nvPicPr>
        <p:blipFill>
          <a:blip r:embed="rId3"/>
          <a:stretch>
            <a:fillRect/>
          </a:stretch>
        </p:blipFill>
        <p:spPr>
          <a:xfrm>
            <a:off x="7016904" y="2900191"/>
            <a:ext cx="4933929" cy="1266283"/>
          </a:xfrm>
          <a:prstGeom prst="rect">
            <a:avLst/>
          </a:prstGeom>
        </p:spPr>
      </p:pic>
      <p:pic>
        <p:nvPicPr>
          <p:cNvPr id="17" name="Imagem 16" descr="Diagrama&#10;&#10;O conteúdo gerado por IA pode estar incorreto.">
            <a:extLst>
              <a:ext uri="{FF2B5EF4-FFF2-40B4-BE49-F238E27FC236}">
                <a16:creationId xmlns:a16="http://schemas.microsoft.com/office/drawing/2014/main" id="{9F73E967-51D8-28E6-CEAB-58C0847EB404}"/>
              </a:ext>
            </a:extLst>
          </p:cNvPr>
          <p:cNvPicPr>
            <a:picLocks noChangeAspect="1"/>
          </p:cNvPicPr>
          <p:nvPr/>
        </p:nvPicPr>
        <p:blipFill>
          <a:blip r:embed="rId4"/>
          <a:stretch>
            <a:fillRect/>
          </a:stretch>
        </p:blipFill>
        <p:spPr>
          <a:xfrm>
            <a:off x="7016904" y="4372388"/>
            <a:ext cx="2477052" cy="1887776"/>
          </a:xfrm>
          <a:prstGeom prst="rect">
            <a:avLst/>
          </a:prstGeom>
        </p:spPr>
      </p:pic>
      <p:pic>
        <p:nvPicPr>
          <p:cNvPr id="21" name="Imagem 20" descr="Texto&#10;&#10;O conteúdo gerado por IA pode estar incorreto.">
            <a:extLst>
              <a:ext uri="{FF2B5EF4-FFF2-40B4-BE49-F238E27FC236}">
                <a16:creationId xmlns:a16="http://schemas.microsoft.com/office/drawing/2014/main" id="{9472435F-7369-93EC-FE76-5DBB1BA09172}"/>
              </a:ext>
            </a:extLst>
          </p:cNvPr>
          <p:cNvPicPr>
            <a:picLocks noChangeAspect="1"/>
          </p:cNvPicPr>
          <p:nvPr/>
        </p:nvPicPr>
        <p:blipFill>
          <a:blip r:embed="rId5"/>
          <a:stretch>
            <a:fillRect/>
          </a:stretch>
        </p:blipFill>
        <p:spPr>
          <a:xfrm>
            <a:off x="9093238" y="1395916"/>
            <a:ext cx="2750204" cy="1182681"/>
          </a:xfrm>
          <a:prstGeom prst="rect">
            <a:avLst/>
          </a:prstGeom>
        </p:spPr>
      </p:pic>
      <p:pic>
        <p:nvPicPr>
          <p:cNvPr id="3" name="Imagem 2" descr="Texto&#10;&#10;O conteúdo gerado por IA pode estar incorreto.">
            <a:extLst>
              <a:ext uri="{FF2B5EF4-FFF2-40B4-BE49-F238E27FC236}">
                <a16:creationId xmlns:a16="http://schemas.microsoft.com/office/drawing/2014/main" id="{25831E27-4B1F-DBDA-BA17-A4E70B70B60B}"/>
              </a:ext>
            </a:extLst>
          </p:cNvPr>
          <p:cNvPicPr>
            <a:picLocks noChangeAspect="1"/>
          </p:cNvPicPr>
          <p:nvPr/>
        </p:nvPicPr>
        <p:blipFill>
          <a:blip r:embed="rId6"/>
          <a:stretch>
            <a:fillRect/>
          </a:stretch>
        </p:blipFill>
        <p:spPr>
          <a:xfrm>
            <a:off x="621680" y="3161805"/>
            <a:ext cx="6107127" cy="743054"/>
          </a:xfrm>
          <a:prstGeom prst="rect">
            <a:avLst/>
          </a:prstGeom>
        </p:spPr>
      </p:pic>
      <p:sp>
        <p:nvSpPr>
          <p:cNvPr id="6" name="CaixaDeTexto 5">
            <a:extLst>
              <a:ext uri="{FF2B5EF4-FFF2-40B4-BE49-F238E27FC236}">
                <a16:creationId xmlns:a16="http://schemas.microsoft.com/office/drawing/2014/main" id="{8F37FA2E-D7BF-12A3-6C7D-9A30E3A1303C}"/>
              </a:ext>
            </a:extLst>
          </p:cNvPr>
          <p:cNvSpPr txBox="1"/>
          <p:nvPr/>
        </p:nvSpPr>
        <p:spPr>
          <a:xfrm>
            <a:off x="621680" y="4091289"/>
            <a:ext cx="6395224" cy="2308324"/>
          </a:xfrm>
          <a:prstGeom prst="rect">
            <a:avLst/>
          </a:prstGeom>
          <a:noFill/>
        </p:spPr>
        <p:txBody>
          <a:bodyPr wrap="square">
            <a:spAutoFit/>
          </a:bodyPr>
          <a:lstStyle/>
          <a:p>
            <a:r>
              <a:rPr lang="pt-BR" dirty="0">
                <a:latin typeface="Montserrat" panose="00000500000000000000" pitchFamily="2" charset="0"/>
              </a:rPr>
              <a:t>Esse código faz o download automático dos pesos (338 MB) do </a:t>
            </a:r>
            <a:r>
              <a:rPr lang="pt-BR" dirty="0" err="1">
                <a:latin typeface="Montserrat" panose="00000500000000000000" pitchFamily="2" charset="0"/>
              </a:rPr>
              <a:t>Torch</a:t>
            </a:r>
            <a:r>
              <a:rPr lang="pt-BR" dirty="0">
                <a:latin typeface="Montserrat" panose="00000500000000000000" pitchFamily="2" charset="0"/>
              </a:rPr>
              <a:t> Hub, que são salvos em cache para uso futuro. Existem diferentes versões de pesos, como IMAGENET1K_V2, e é possível listar todos os modelos e pesos disponíveis usando </a:t>
            </a:r>
            <a:r>
              <a:rPr lang="pt-BR" dirty="0" err="1">
                <a:latin typeface="Montserrat" panose="00000500000000000000" pitchFamily="2" charset="0"/>
              </a:rPr>
              <a:t>torchvision.models.list_models</a:t>
            </a:r>
            <a:r>
              <a:rPr lang="pt-BR" dirty="0">
                <a:latin typeface="Montserrat" panose="00000500000000000000" pitchFamily="2" charset="0"/>
              </a:rPr>
              <a:t>() e </a:t>
            </a:r>
            <a:r>
              <a:rPr lang="pt-BR" dirty="0" err="1">
                <a:latin typeface="Montserrat" panose="00000500000000000000" pitchFamily="2" charset="0"/>
              </a:rPr>
              <a:t>get_model_weights</a:t>
            </a:r>
            <a:r>
              <a:rPr lang="pt-BR" dirty="0">
                <a:latin typeface="Montserrat" panose="00000500000000000000" pitchFamily="2" charset="0"/>
              </a:rPr>
              <a:t>().</a:t>
            </a:r>
            <a:br>
              <a:rPr lang="pt-BR" dirty="0"/>
            </a:br>
            <a:endParaRPr lang="pt-BR" dirty="0"/>
          </a:p>
        </p:txBody>
      </p:sp>
    </p:spTree>
    <p:extLst>
      <p:ext uri="{BB962C8B-B14F-4D97-AF65-F5344CB8AC3E}">
        <p14:creationId xmlns:p14="http://schemas.microsoft.com/office/powerpoint/2010/main" val="2945596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4FAEE-DE44-B8D2-1DAF-D535E60E824F}"/>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A541C564-1C67-C8B8-A554-EFA23BD13F9E}"/>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You</a:t>
            </a:r>
            <a:r>
              <a:rPr lang="pt-BR" sz="2400" dirty="0">
                <a:solidFill>
                  <a:schemeClr val="accent4"/>
                </a:solidFill>
                <a:latin typeface="Montserrat" panose="00000500000000000000" pitchFamily="2" charset="0"/>
              </a:rPr>
              <a:t> Only Look </a:t>
            </a:r>
            <a:r>
              <a:rPr lang="pt-BR" sz="2400" dirty="0" err="1">
                <a:solidFill>
                  <a:schemeClr val="accent4"/>
                </a:solidFill>
                <a:latin typeface="Montserrat" panose="00000500000000000000" pitchFamily="2" charset="0"/>
              </a:rPr>
              <a:t>Once</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179E0678-A1A8-B0B1-0AAC-55A349C6C226}"/>
              </a:ext>
            </a:extLst>
          </p:cNvPr>
          <p:cNvSpPr txBox="1"/>
          <p:nvPr/>
        </p:nvSpPr>
        <p:spPr>
          <a:xfrm>
            <a:off x="327661" y="1475306"/>
            <a:ext cx="5356859" cy="4524315"/>
          </a:xfrm>
          <a:prstGeom prst="rect">
            <a:avLst/>
          </a:prstGeom>
          <a:noFill/>
        </p:spPr>
        <p:txBody>
          <a:bodyPr wrap="square">
            <a:spAutoFit/>
          </a:bodyPr>
          <a:lstStyle/>
          <a:p>
            <a:r>
              <a:rPr lang="pt-BR" dirty="0">
                <a:latin typeface="Montserrat" panose="00000500000000000000" pitchFamily="2" charset="0"/>
              </a:rPr>
              <a:t>YOLO foi inicialmente desenvolvido no framework </a:t>
            </a:r>
            <a:r>
              <a:rPr lang="pt-BR" dirty="0" err="1">
                <a:latin typeface="Montserrat" panose="00000500000000000000" pitchFamily="2" charset="0"/>
              </a:rPr>
              <a:t>Darknet</a:t>
            </a:r>
            <a:r>
              <a:rPr lang="pt-BR" dirty="0">
                <a:latin typeface="Montserrat" panose="00000500000000000000" pitchFamily="2" charset="0"/>
              </a:rPr>
              <a:t>, em C, mas rapidamente ganhou implementações em </a:t>
            </a:r>
            <a:r>
              <a:rPr lang="pt-BR" dirty="0" err="1">
                <a:latin typeface="Montserrat" panose="00000500000000000000" pitchFamily="2" charset="0"/>
              </a:rPr>
              <a:t>PyTorch</a:t>
            </a:r>
            <a:r>
              <a:rPr lang="pt-BR" dirty="0">
                <a:latin typeface="Montserrat" panose="00000500000000000000" pitchFamily="2" charset="0"/>
              </a:rPr>
              <a:t> e outras bibliotecas. A partir do YOLOv2, YOLOv3 e YOLO9000, grandes melhorias surgiram, como o uso de âncoras para explorar formatos de caixas mais prováveis de acordo com a classe, o aumento do número de caixas previstas por célula, o treinamento em </a:t>
            </a:r>
            <a:r>
              <a:rPr lang="pt-BR" dirty="0" err="1">
                <a:latin typeface="Montserrat" panose="00000500000000000000" pitchFamily="2" charset="0"/>
              </a:rPr>
              <a:t>datasets</a:t>
            </a:r>
            <a:r>
              <a:rPr lang="pt-BR" dirty="0">
                <a:latin typeface="Montserrat" panose="00000500000000000000" pitchFamily="2" charset="0"/>
              </a:rPr>
              <a:t> muito maiores com milhares de classes, e a introdução de conexões de atalho para recuperar resolução espacial. Também surgiram versões menores, como </a:t>
            </a:r>
            <a:r>
              <a:rPr lang="pt-BR" dirty="0" err="1">
                <a:latin typeface="Montserrat" panose="00000500000000000000" pitchFamily="2" charset="0"/>
              </a:rPr>
              <a:t>Tiny</a:t>
            </a:r>
            <a:r>
              <a:rPr lang="pt-BR" dirty="0">
                <a:latin typeface="Montserrat" panose="00000500000000000000" pitchFamily="2" charset="0"/>
              </a:rPr>
              <a:t> YOLO, capazes de atingir mais de 1.000 </a:t>
            </a:r>
            <a:r>
              <a:rPr lang="pt-BR" dirty="0" err="1">
                <a:latin typeface="Montserrat" panose="00000500000000000000" pitchFamily="2" charset="0"/>
              </a:rPr>
              <a:t>fps</a:t>
            </a:r>
            <a:r>
              <a:rPr lang="pt-BR" dirty="0">
                <a:latin typeface="Montserrat" panose="00000500000000000000" pitchFamily="2" charset="0"/>
              </a:rPr>
              <a:t>, ainda que com </a:t>
            </a:r>
            <a:r>
              <a:rPr lang="pt-BR" dirty="0" err="1">
                <a:latin typeface="Montserrat" panose="00000500000000000000" pitchFamily="2" charset="0"/>
              </a:rPr>
              <a:t>mAP</a:t>
            </a:r>
            <a:r>
              <a:rPr lang="pt-BR" dirty="0">
                <a:latin typeface="Montserrat" panose="00000500000000000000" pitchFamily="2" charset="0"/>
              </a:rPr>
              <a:t> ligeiramente menor.</a:t>
            </a:r>
          </a:p>
        </p:txBody>
      </p:sp>
      <p:pic>
        <p:nvPicPr>
          <p:cNvPr id="5" name="Imagem 4" descr="Uma imagem contendo Ícone&#10;&#10;O conteúdo gerado por IA pode estar incorreto.">
            <a:extLst>
              <a:ext uri="{FF2B5EF4-FFF2-40B4-BE49-F238E27FC236}">
                <a16:creationId xmlns:a16="http://schemas.microsoft.com/office/drawing/2014/main" id="{CF26254E-87A7-AD14-7C7F-0E00EED13899}"/>
              </a:ext>
            </a:extLst>
          </p:cNvPr>
          <p:cNvPicPr>
            <a:picLocks noChangeAspect="1"/>
          </p:cNvPicPr>
          <p:nvPr/>
        </p:nvPicPr>
        <p:blipFill>
          <a:blip r:embed="rId2"/>
          <a:stretch>
            <a:fillRect/>
          </a:stretch>
        </p:blipFill>
        <p:spPr>
          <a:xfrm>
            <a:off x="6278880" y="2095500"/>
            <a:ext cx="3170196" cy="3299460"/>
          </a:xfrm>
          <a:prstGeom prst="rect">
            <a:avLst/>
          </a:prstGeom>
        </p:spPr>
      </p:pic>
    </p:spTree>
    <p:extLst>
      <p:ext uri="{BB962C8B-B14F-4D97-AF65-F5344CB8AC3E}">
        <p14:creationId xmlns:p14="http://schemas.microsoft.com/office/powerpoint/2010/main" val="1149074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1670C-8CE9-9A85-5737-4C2E709CF632}"/>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D8E18B06-F5BF-48CC-5E77-D1BAA873BF8C}"/>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You</a:t>
            </a:r>
            <a:r>
              <a:rPr lang="pt-BR" sz="2400" dirty="0">
                <a:solidFill>
                  <a:schemeClr val="accent4"/>
                </a:solidFill>
                <a:latin typeface="Montserrat" panose="00000500000000000000" pitchFamily="2" charset="0"/>
              </a:rPr>
              <a:t> Only Look </a:t>
            </a:r>
            <a:r>
              <a:rPr lang="pt-BR" sz="2400" dirty="0" err="1">
                <a:solidFill>
                  <a:schemeClr val="accent4"/>
                </a:solidFill>
                <a:latin typeface="Montserrat" panose="00000500000000000000" pitchFamily="2" charset="0"/>
              </a:rPr>
              <a:t>Once</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ECBEAB3B-3B73-4C4E-6259-A3CDF81CA79B}"/>
              </a:ext>
            </a:extLst>
          </p:cNvPr>
          <p:cNvSpPr txBox="1"/>
          <p:nvPr/>
        </p:nvSpPr>
        <p:spPr>
          <a:xfrm>
            <a:off x="581378" y="1780106"/>
            <a:ext cx="5729112" cy="4247317"/>
          </a:xfrm>
          <a:prstGeom prst="rect">
            <a:avLst/>
          </a:prstGeom>
          <a:noFill/>
        </p:spPr>
        <p:txBody>
          <a:bodyPr wrap="square">
            <a:spAutoFit/>
          </a:bodyPr>
          <a:lstStyle/>
          <a:p>
            <a:r>
              <a:rPr lang="pt-BR" dirty="0">
                <a:latin typeface="Montserrat" panose="00000500000000000000" pitchFamily="2" charset="0"/>
              </a:rPr>
              <a:t>A métrica mais usada em detecção de objetos é o </a:t>
            </a:r>
            <a:r>
              <a:rPr lang="pt-BR" dirty="0" err="1">
                <a:latin typeface="Montserrat" panose="00000500000000000000" pitchFamily="2" charset="0"/>
              </a:rPr>
              <a:t>mAP</a:t>
            </a:r>
            <a:r>
              <a:rPr lang="pt-BR" dirty="0">
                <a:latin typeface="Montserrat" panose="00000500000000000000" pitchFamily="2" charset="0"/>
              </a:rPr>
              <a:t>, “</a:t>
            </a:r>
            <a:r>
              <a:rPr lang="pt-BR" dirty="0" err="1">
                <a:latin typeface="Montserrat" panose="00000500000000000000" pitchFamily="2" charset="0"/>
              </a:rPr>
              <a:t>mean</a:t>
            </a:r>
            <a:r>
              <a:rPr lang="pt-BR" dirty="0">
                <a:latin typeface="Montserrat" panose="00000500000000000000" pitchFamily="2" charset="0"/>
              </a:rPr>
              <a:t> </a:t>
            </a:r>
            <a:r>
              <a:rPr lang="pt-BR" dirty="0" err="1">
                <a:latin typeface="Montserrat" panose="00000500000000000000" pitchFamily="2" charset="0"/>
              </a:rPr>
              <a:t>average</a:t>
            </a:r>
            <a:r>
              <a:rPr lang="pt-BR" dirty="0">
                <a:latin typeface="Montserrat" panose="00000500000000000000" pitchFamily="2" charset="0"/>
              </a:rPr>
              <a:t> </a:t>
            </a:r>
            <a:r>
              <a:rPr lang="pt-BR" dirty="0" err="1">
                <a:latin typeface="Montserrat" panose="00000500000000000000" pitchFamily="2" charset="0"/>
              </a:rPr>
              <a:t>precision</a:t>
            </a:r>
            <a:r>
              <a:rPr lang="pt-BR" dirty="0">
                <a:latin typeface="Montserrat" panose="00000500000000000000" pitchFamily="2" charset="0"/>
              </a:rPr>
              <a:t>”. Para entendê-la, lembramos que precisão e </a:t>
            </a:r>
            <a:r>
              <a:rPr lang="pt-BR" dirty="0" err="1">
                <a:latin typeface="Montserrat" panose="00000500000000000000" pitchFamily="2" charset="0"/>
              </a:rPr>
              <a:t>revocação</a:t>
            </a:r>
            <a:r>
              <a:rPr lang="pt-BR" dirty="0">
                <a:latin typeface="Montserrat" panose="00000500000000000000" pitchFamily="2" charset="0"/>
              </a:rPr>
              <a:t> formam um trade-off visualizado em uma curva precisão/recall. A figura ao lado mostra uma curva onde, em baixas taxas de </a:t>
            </a:r>
            <a:r>
              <a:rPr lang="pt-BR" dirty="0" err="1">
                <a:latin typeface="Montserrat" panose="00000500000000000000" pitchFamily="2" charset="0"/>
              </a:rPr>
              <a:t>revocação</a:t>
            </a:r>
            <a:r>
              <a:rPr lang="pt-BR" dirty="0">
                <a:latin typeface="Montserrat" panose="00000500000000000000" pitchFamily="2" charset="0"/>
              </a:rPr>
              <a:t>, a precisão às vezes sobe quando a </a:t>
            </a:r>
            <a:r>
              <a:rPr lang="pt-BR" dirty="0" err="1">
                <a:latin typeface="Montserrat" panose="00000500000000000000" pitchFamily="2" charset="0"/>
              </a:rPr>
              <a:t>revocação</a:t>
            </a:r>
            <a:r>
              <a:rPr lang="pt-BR" dirty="0">
                <a:latin typeface="Montserrat" panose="00000500000000000000" pitchFamily="2" charset="0"/>
              </a:rPr>
              <a:t> aumenta, formando pequenos trechos ascendentes que quebram o trade-off esperado. Para evitar interpretações enganosas, o AP é definido como a média das melhores precisões alcançáveis para </a:t>
            </a:r>
            <a:r>
              <a:rPr lang="pt-BR" dirty="0" err="1">
                <a:latin typeface="Montserrat" panose="00000500000000000000" pitchFamily="2" charset="0"/>
              </a:rPr>
              <a:t>revocações</a:t>
            </a:r>
            <a:r>
              <a:rPr lang="pt-BR" dirty="0">
                <a:latin typeface="Montserrat" panose="00000500000000000000" pitchFamily="2" charset="0"/>
              </a:rPr>
              <a:t> mínimas de 0%, 10%, 20%, …, até 100%. Em problemas </a:t>
            </a:r>
            <a:r>
              <a:rPr lang="pt-BR" dirty="0" err="1">
                <a:latin typeface="Montserrat" panose="00000500000000000000" pitchFamily="2" charset="0"/>
              </a:rPr>
              <a:t>multiclasse</a:t>
            </a:r>
            <a:r>
              <a:rPr lang="pt-BR" dirty="0">
                <a:latin typeface="Montserrat" panose="00000500000000000000" pitchFamily="2" charset="0"/>
              </a:rPr>
              <a:t>, calcula-se o AP por classe e depois a média, resultando no </a:t>
            </a:r>
            <a:r>
              <a:rPr lang="pt-BR" dirty="0" err="1">
                <a:latin typeface="Montserrat" panose="00000500000000000000" pitchFamily="2" charset="0"/>
              </a:rPr>
              <a:t>mAP.</a:t>
            </a:r>
            <a:endParaRPr lang="pt-BR" dirty="0">
              <a:latin typeface="Montserrat" panose="00000500000000000000" pitchFamily="2" charset="0"/>
            </a:endParaRPr>
          </a:p>
        </p:txBody>
      </p:sp>
      <p:pic>
        <p:nvPicPr>
          <p:cNvPr id="5" name="Imagem 4" descr="Gráfico&#10;&#10;O conteúdo gerado por IA pode estar incorreto.">
            <a:extLst>
              <a:ext uri="{FF2B5EF4-FFF2-40B4-BE49-F238E27FC236}">
                <a16:creationId xmlns:a16="http://schemas.microsoft.com/office/drawing/2014/main" id="{00CD4D66-46D7-07EF-51B5-1B1CFB2FEDA4}"/>
              </a:ext>
            </a:extLst>
          </p:cNvPr>
          <p:cNvPicPr>
            <a:picLocks noChangeAspect="1"/>
          </p:cNvPicPr>
          <p:nvPr/>
        </p:nvPicPr>
        <p:blipFill>
          <a:blip r:embed="rId2"/>
          <a:stretch>
            <a:fillRect/>
          </a:stretch>
        </p:blipFill>
        <p:spPr>
          <a:xfrm>
            <a:off x="6940582" y="1384196"/>
            <a:ext cx="4280574" cy="3829584"/>
          </a:xfrm>
          <a:prstGeom prst="rect">
            <a:avLst/>
          </a:prstGeom>
        </p:spPr>
      </p:pic>
    </p:spTree>
    <p:extLst>
      <p:ext uri="{BB962C8B-B14F-4D97-AF65-F5344CB8AC3E}">
        <p14:creationId xmlns:p14="http://schemas.microsoft.com/office/powerpoint/2010/main" val="1559058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59320-BD7C-2C83-2688-313E73208DE6}"/>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8FBC0185-7F57-4844-E92D-9D17B3CD34D3}"/>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You</a:t>
            </a:r>
            <a:r>
              <a:rPr lang="pt-BR" sz="2400" dirty="0">
                <a:solidFill>
                  <a:schemeClr val="accent4"/>
                </a:solidFill>
                <a:latin typeface="Montserrat" panose="00000500000000000000" pitchFamily="2" charset="0"/>
              </a:rPr>
              <a:t> Only Look </a:t>
            </a:r>
            <a:r>
              <a:rPr lang="pt-BR" sz="2400" dirty="0" err="1">
                <a:solidFill>
                  <a:schemeClr val="accent4"/>
                </a:solidFill>
                <a:latin typeface="Montserrat" panose="00000500000000000000" pitchFamily="2" charset="0"/>
              </a:rPr>
              <a:t>Once</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33B07612-F5AF-E473-1015-40E076422DB9}"/>
              </a:ext>
            </a:extLst>
          </p:cNvPr>
          <p:cNvSpPr txBox="1"/>
          <p:nvPr/>
        </p:nvSpPr>
        <p:spPr>
          <a:xfrm>
            <a:off x="705556" y="2051039"/>
            <a:ext cx="5051778" cy="3416320"/>
          </a:xfrm>
          <a:prstGeom prst="rect">
            <a:avLst/>
          </a:prstGeom>
          <a:noFill/>
        </p:spPr>
        <p:txBody>
          <a:bodyPr wrap="square">
            <a:spAutoFit/>
          </a:bodyPr>
          <a:lstStyle/>
          <a:p>
            <a:r>
              <a:rPr lang="pt-BR" dirty="0">
                <a:latin typeface="Montserrat" panose="00000500000000000000" pitchFamily="2" charset="0"/>
              </a:rPr>
              <a:t>Na detecção de objetos, é preciso considerar também se a caixa prevista está no local correto. Assim, define-se um limiar de </a:t>
            </a:r>
            <a:r>
              <a:rPr lang="pt-BR" dirty="0" err="1">
                <a:latin typeface="Montserrat" panose="00000500000000000000" pitchFamily="2" charset="0"/>
              </a:rPr>
              <a:t>IoU</a:t>
            </a:r>
            <a:r>
              <a:rPr lang="pt-BR" dirty="0">
                <a:latin typeface="Montserrat" panose="00000500000000000000" pitchFamily="2" charset="0"/>
              </a:rPr>
              <a:t>, como 0,5, e somente previsões com </a:t>
            </a:r>
            <a:r>
              <a:rPr lang="pt-BR" dirty="0" err="1">
                <a:latin typeface="Montserrat" panose="00000500000000000000" pitchFamily="2" charset="0"/>
              </a:rPr>
              <a:t>IoU</a:t>
            </a:r>
            <a:r>
              <a:rPr lang="pt-BR" dirty="0">
                <a:latin typeface="Montserrat" panose="00000500000000000000" pitchFamily="2" charset="0"/>
              </a:rPr>
              <a:t> acima desse valor e classe correta são consideradas verdadeiros positivos, originando métricas como mAP@0.5. Em competições como COCO, o </a:t>
            </a:r>
            <a:r>
              <a:rPr lang="pt-BR" dirty="0" err="1">
                <a:latin typeface="Montserrat" panose="00000500000000000000" pitchFamily="2" charset="0"/>
              </a:rPr>
              <a:t>mAP</a:t>
            </a:r>
            <a:r>
              <a:rPr lang="pt-BR" dirty="0">
                <a:latin typeface="Montserrat" panose="00000500000000000000" pitchFamily="2" charset="0"/>
              </a:rPr>
              <a:t> é calculado em diversos limiares, de 0.50 a 0.95, e depois </a:t>
            </a:r>
            <a:r>
              <a:rPr lang="pt-BR" dirty="0" err="1">
                <a:latin typeface="Montserrat" panose="00000500000000000000" pitchFamily="2" charset="0"/>
              </a:rPr>
              <a:t>promediado</a:t>
            </a:r>
            <a:r>
              <a:rPr lang="pt-BR" dirty="0">
                <a:latin typeface="Montserrat" panose="00000500000000000000" pitchFamily="2" charset="0"/>
              </a:rPr>
              <a:t>, gerando o </a:t>
            </a:r>
            <a:r>
              <a:rPr lang="pt-BR" dirty="0" err="1">
                <a:latin typeface="Montserrat" panose="00000500000000000000" pitchFamily="2" charset="0"/>
              </a:rPr>
              <a:t>mAP</a:t>
            </a:r>
            <a:r>
              <a:rPr lang="pt-BR" dirty="0">
                <a:latin typeface="Montserrat" panose="00000500000000000000" pitchFamily="2" charset="0"/>
              </a:rPr>
              <a:t>@[.50:.95], um “</a:t>
            </a:r>
            <a:r>
              <a:rPr lang="pt-BR" dirty="0" err="1">
                <a:latin typeface="Montserrat" panose="00000500000000000000" pitchFamily="2" charset="0"/>
              </a:rPr>
              <a:t>mean</a:t>
            </a:r>
            <a:r>
              <a:rPr lang="pt-BR" dirty="0">
                <a:latin typeface="Montserrat" panose="00000500000000000000" pitchFamily="2" charset="0"/>
              </a:rPr>
              <a:t> </a:t>
            </a:r>
            <a:r>
              <a:rPr lang="pt-BR" dirty="0" err="1">
                <a:latin typeface="Montserrat" panose="00000500000000000000" pitchFamily="2" charset="0"/>
              </a:rPr>
              <a:t>mean</a:t>
            </a:r>
            <a:r>
              <a:rPr lang="pt-BR" dirty="0">
                <a:latin typeface="Montserrat" panose="00000500000000000000" pitchFamily="2" charset="0"/>
              </a:rPr>
              <a:t> </a:t>
            </a:r>
            <a:r>
              <a:rPr lang="pt-BR" dirty="0" err="1">
                <a:latin typeface="Montserrat" panose="00000500000000000000" pitchFamily="2" charset="0"/>
              </a:rPr>
              <a:t>average</a:t>
            </a:r>
            <a:r>
              <a:rPr lang="pt-BR" dirty="0">
                <a:latin typeface="Montserrat" panose="00000500000000000000" pitchFamily="2" charset="0"/>
              </a:rPr>
              <a:t>”.</a:t>
            </a:r>
          </a:p>
        </p:txBody>
      </p:sp>
      <p:pic>
        <p:nvPicPr>
          <p:cNvPr id="6" name="Imagem 5" descr="Pessoas sentadas ao redor de um computador com a imagem de uma pessoa&#10;&#10;O conteúdo gerado por IA pode estar incorreto.">
            <a:extLst>
              <a:ext uri="{FF2B5EF4-FFF2-40B4-BE49-F238E27FC236}">
                <a16:creationId xmlns:a16="http://schemas.microsoft.com/office/drawing/2014/main" id="{6F806AFD-E6B9-693C-1AFB-C0CA20E87E01}"/>
              </a:ext>
            </a:extLst>
          </p:cNvPr>
          <p:cNvPicPr>
            <a:picLocks noChangeAspect="1"/>
          </p:cNvPicPr>
          <p:nvPr/>
        </p:nvPicPr>
        <p:blipFill>
          <a:blip r:embed="rId2"/>
          <a:stretch>
            <a:fillRect/>
          </a:stretch>
        </p:blipFill>
        <p:spPr>
          <a:xfrm>
            <a:off x="6231466" y="1490133"/>
            <a:ext cx="4561637" cy="4329975"/>
          </a:xfrm>
          <a:prstGeom prst="rect">
            <a:avLst/>
          </a:prstGeom>
        </p:spPr>
      </p:pic>
    </p:spTree>
    <p:extLst>
      <p:ext uri="{BB962C8B-B14F-4D97-AF65-F5344CB8AC3E}">
        <p14:creationId xmlns:p14="http://schemas.microsoft.com/office/powerpoint/2010/main" val="3756097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0BAB6-D921-632B-5C91-24D86B640E6A}"/>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BFB2B8EA-3F24-DDC3-79ED-2AABF355F5FC}"/>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You</a:t>
            </a:r>
            <a:r>
              <a:rPr lang="pt-BR" sz="2400" dirty="0">
                <a:solidFill>
                  <a:schemeClr val="accent4"/>
                </a:solidFill>
                <a:latin typeface="Montserrat" panose="00000500000000000000" pitchFamily="2" charset="0"/>
              </a:rPr>
              <a:t> Only Look </a:t>
            </a:r>
            <a:r>
              <a:rPr lang="pt-BR" sz="2400" dirty="0" err="1">
                <a:solidFill>
                  <a:schemeClr val="accent4"/>
                </a:solidFill>
                <a:latin typeface="Montserrat" panose="00000500000000000000" pitchFamily="2" charset="0"/>
              </a:rPr>
              <a:t>Once</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FBFF9892-7CAE-FC60-7D39-A05C2DE3916E}"/>
              </a:ext>
            </a:extLst>
          </p:cNvPr>
          <p:cNvSpPr txBox="1"/>
          <p:nvPr/>
        </p:nvSpPr>
        <p:spPr>
          <a:xfrm>
            <a:off x="365760" y="1440843"/>
            <a:ext cx="5406814" cy="3970318"/>
          </a:xfrm>
          <a:prstGeom prst="rect">
            <a:avLst/>
          </a:prstGeom>
          <a:noFill/>
        </p:spPr>
        <p:txBody>
          <a:bodyPr wrap="square">
            <a:spAutoFit/>
          </a:bodyPr>
          <a:lstStyle/>
          <a:p>
            <a:r>
              <a:rPr lang="pt-BR" dirty="0">
                <a:latin typeface="Montserrat" panose="00000500000000000000" pitchFamily="2" charset="0"/>
              </a:rPr>
              <a:t>Embora o </a:t>
            </a:r>
            <a:r>
              <a:rPr lang="pt-BR" dirty="0" err="1">
                <a:latin typeface="Montserrat" panose="00000500000000000000" pitchFamily="2" charset="0"/>
              </a:rPr>
              <a:t>TorchVision</a:t>
            </a:r>
            <a:r>
              <a:rPr lang="pt-BR" dirty="0">
                <a:latin typeface="Montserrat" panose="00000500000000000000" pitchFamily="2" charset="0"/>
              </a:rPr>
              <a:t> não inclua modelos YOLO, a biblioteca </a:t>
            </a:r>
            <a:r>
              <a:rPr lang="pt-BR" dirty="0" err="1">
                <a:latin typeface="Montserrat" panose="00000500000000000000" pitchFamily="2" charset="0"/>
              </a:rPr>
              <a:t>Ultralytics</a:t>
            </a:r>
            <a:r>
              <a:rPr lang="pt-BR" dirty="0">
                <a:latin typeface="Montserrat" panose="00000500000000000000" pitchFamily="2" charset="0"/>
              </a:rPr>
              <a:t> disponibiliza diversas versões </a:t>
            </a:r>
            <a:r>
              <a:rPr lang="pt-BR" dirty="0" err="1">
                <a:latin typeface="Montserrat" panose="00000500000000000000" pitchFamily="2" charset="0"/>
              </a:rPr>
              <a:t>pré</a:t>
            </a:r>
            <a:r>
              <a:rPr lang="pt-BR" dirty="0">
                <a:latin typeface="Montserrat" panose="00000500000000000000" pitchFamily="2" charset="0"/>
              </a:rPr>
              <a:t>-treinadas, incluindo YOLOv9. Após instalar via “</a:t>
            </a:r>
            <a:r>
              <a:rPr lang="pt-BR" dirty="0" err="1">
                <a:latin typeface="Montserrat" panose="00000500000000000000" pitchFamily="2" charset="0"/>
              </a:rPr>
              <a:t>pip</a:t>
            </a:r>
            <a:r>
              <a:rPr lang="pt-BR" dirty="0">
                <a:latin typeface="Montserrat" panose="00000500000000000000" pitchFamily="2" charset="0"/>
              </a:rPr>
              <a:t> </a:t>
            </a:r>
            <a:r>
              <a:rPr lang="pt-BR" dirty="0" err="1">
                <a:latin typeface="Montserrat" panose="00000500000000000000" pitchFamily="2" charset="0"/>
              </a:rPr>
              <a:t>install</a:t>
            </a:r>
            <a:r>
              <a:rPr lang="pt-BR" dirty="0">
                <a:latin typeface="Montserrat" panose="00000500000000000000" pitchFamily="2" charset="0"/>
              </a:rPr>
              <a:t> </a:t>
            </a:r>
            <a:r>
              <a:rPr lang="pt-BR" dirty="0" err="1">
                <a:latin typeface="Montserrat" panose="00000500000000000000" pitchFamily="2" charset="0"/>
              </a:rPr>
              <a:t>ultralytics</a:t>
            </a:r>
            <a:r>
              <a:rPr lang="pt-BR" dirty="0">
                <a:latin typeface="Montserrat" panose="00000500000000000000" pitchFamily="2" charset="0"/>
              </a:rPr>
              <a:t>”, é possível carregar o modelo com YOLO('yolov9m.pt') e detectar objetos em imagens no formato PIL, </a:t>
            </a:r>
            <a:r>
              <a:rPr lang="pt-BR" dirty="0" err="1">
                <a:latin typeface="Montserrat" panose="00000500000000000000" pitchFamily="2" charset="0"/>
              </a:rPr>
              <a:t>NumPy</a:t>
            </a:r>
            <a:r>
              <a:rPr lang="pt-BR" dirty="0">
                <a:latin typeface="Montserrat" panose="00000500000000000000" pitchFamily="2" charset="0"/>
              </a:rPr>
              <a:t> ou via URL. O resultado é uma lista de objetos </a:t>
            </a:r>
            <a:r>
              <a:rPr lang="pt-BR" dirty="0" err="1">
                <a:latin typeface="Montserrat" panose="00000500000000000000" pitchFamily="2" charset="0"/>
              </a:rPr>
              <a:t>Results</a:t>
            </a:r>
            <a:r>
              <a:rPr lang="pt-BR" dirty="0">
                <a:latin typeface="Montserrat" panose="00000500000000000000" pitchFamily="2" charset="0"/>
              </a:rPr>
              <a:t> com o método </a:t>
            </a:r>
            <a:r>
              <a:rPr lang="pt-BR" dirty="0" err="1">
                <a:latin typeface="Montserrat" panose="00000500000000000000" pitchFamily="2" charset="0"/>
              </a:rPr>
              <a:t>summary</a:t>
            </a:r>
            <a:r>
              <a:rPr lang="pt-BR" dirty="0">
                <a:latin typeface="Montserrat" panose="00000500000000000000" pitchFamily="2" charset="0"/>
              </a:rPr>
              <a:t>(), que retorna nome da classe, ID, confiança e coordenadas da caixa prevista. A biblioteca também oferece uma API simples para treinar YOLO em </a:t>
            </a:r>
            <a:r>
              <a:rPr lang="pt-BR" dirty="0" err="1">
                <a:latin typeface="Montserrat" panose="00000500000000000000" pitchFamily="2" charset="0"/>
              </a:rPr>
              <a:t>datasets</a:t>
            </a:r>
            <a:r>
              <a:rPr lang="pt-BR" dirty="0">
                <a:latin typeface="Montserrat" panose="00000500000000000000" pitchFamily="2" charset="0"/>
              </a:rPr>
              <a:t> próprios ou padrões.</a:t>
            </a:r>
          </a:p>
          <a:p>
            <a:endParaRPr lang="pt-BR" dirty="0">
              <a:latin typeface="Montserrat" panose="00000500000000000000" pitchFamily="2" charset="0"/>
            </a:endParaRPr>
          </a:p>
        </p:txBody>
      </p:sp>
      <p:pic>
        <p:nvPicPr>
          <p:cNvPr id="8" name="Imagem 7" descr="Uma imagem contendo ao ar livre, estrada, edifício, grama&#10;&#10;O conteúdo gerado por IA pode estar incorreto.">
            <a:extLst>
              <a:ext uri="{FF2B5EF4-FFF2-40B4-BE49-F238E27FC236}">
                <a16:creationId xmlns:a16="http://schemas.microsoft.com/office/drawing/2014/main" id="{E2E300A2-39A9-E0ED-2709-C81C812AB618}"/>
              </a:ext>
            </a:extLst>
          </p:cNvPr>
          <p:cNvPicPr>
            <a:picLocks noChangeAspect="1"/>
          </p:cNvPicPr>
          <p:nvPr/>
        </p:nvPicPr>
        <p:blipFill>
          <a:blip r:embed="rId2"/>
          <a:stretch>
            <a:fillRect/>
          </a:stretch>
        </p:blipFill>
        <p:spPr>
          <a:xfrm>
            <a:off x="5981700" y="1440843"/>
            <a:ext cx="5193628" cy="4143953"/>
          </a:xfrm>
          <a:prstGeom prst="rect">
            <a:avLst/>
          </a:prstGeom>
        </p:spPr>
      </p:pic>
    </p:spTree>
    <p:extLst>
      <p:ext uri="{BB962C8B-B14F-4D97-AF65-F5344CB8AC3E}">
        <p14:creationId xmlns:p14="http://schemas.microsoft.com/office/powerpoint/2010/main" val="2376636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21F7-D352-DEAA-C8C1-26C4C182A6C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6AE20367-11E7-D23D-CB8A-82524488B053}"/>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You</a:t>
            </a:r>
            <a:r>
              <a:rPr lang="pt-BR" sz="2400" dirty="0">
                <a:solidFill>
                  <a:schemeClr val="accent4"/>
                </a:solidFill>
                <a:latin typeface="Montserrat" panose="00000500000000000000" pitchFamily="2" charset="0"/>
              </a:rPr>
              <a:t> Only Look </a:t>
            </a:r>
            <a:r>
              <a:rPr lang="pt-BR" sz="2400" dirty="0" err="1">
                <a:solidFill>
                  <a:schemeClr val="accent4"/>
                </a:solidFill>
                <a:latin typeface="Montserrat" panose="00000500000000000000" pitchFamily="2" charset="0"/>
              </a:rPr>
              <a:t>Once</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67007542-B1B9-F84D-B279-355F44474F0E}"/>
              </a:ext>
            </a:extLst>
          </p:cNvPr>
          <p:cNvSpPr txBox="1"/>
          <p:nvPr/>
        </p:nvSpPr>
        <p:spPr>
          <a:xfrm>
            <a:off x="388620" y="1753263"/>
            <a:ext cx="6080760" cy="3416320"/>
          </a:xfrm>
          <a:prstGeom prst="rect">
            <a:avLst/>
          </a:prstGeom>
          <a:noFill/>
        </p:spPr>
        <p:txBody>
          <a:bodyPr wrap="square">
            <a:spAutoFit/>
          </a:bodyPr>
          <a:lstStyle/>
          <a:p>
            <a:r>
              <a:rPr lang="pt-BR" dirty="0">
                <a:latin typeface="Montserrat" panose="00000500000000000000" pitchFamily="2" charset="0"/>
              </a:rPr>
              <a:t>O </a:t>
            </a:r>
            <a:r>
              <a:rPr lang="pt-BR" dirty="0" err="1">
                <a:latin typeface="Montserrat" panose="00000500000000000000" pitchFamily="2" charset="0"/>
              </a:rPr>
              <a:t>TorchVision</a:t>
            </a:r>
            <a:r>
              <a:rPr lang="pt-BR" dirty="0">
                <a:latin typeface="Montserrat" panose="00000500000000000000" pitchFamily="2" charset="0"/>
              </a:rPr>
              <a:t> fornece outros detectores de objetos </a:t>
            </a:r>
            <a:r>
              <a:rPr lang="pt-BR" dirty="0" err="1">
                <a:latin typeface="Montserrat" panose="00000500000000000000" pitchFamily="2" charset="0"/>
              </a:rPr>
              <a:t>pré</a:t>
            </a:r>
            <a:r>
              <a:rPr lang="pt-BR" dirty="0">
                <a:latin typeface="Montserrat" panose="00000500000000000000" pitchFamily="2" charset="0"/>
              </a:rPr>
              <a:t>-treinados, todos retornando rótulos e caixas por imagem. O </a:t>
            </a:r>
            <a:r>
              <a:rPr lang="pt-BR" dirty="0" err="1">
                <a:latin typeface="Montserrat" panose="00000500000000000000" pitchFamily="2" charset="0"/>
              </a:rPr>
              <a:t>Faster</a:t>
            </a:r>
            <a:r>
              <a:rPr lang="pt-BR" dirty="0">
                <a:latin typeface="Montserrat" panose="00000500000000000000" pitchFamily="2" charset="0"/>
              </a:rPr>
              <a:t> R-CNN segue duas etapas, propondo regiões antes de classificá-las. O SSD é um detector de etapa única semelhante ao YOLO, e o </a:t>
            </a:r>
            <a:r>
              <a:rPr lang="pt-BR" dirty="0" err="1">
                <a:latin typeface="Montserrat" panose="00000500000000000000" pitchFamily="2" charset="0"/>
              </a:rPr>
              <a:t>SSDlite</a:t>
            </a:r>
            <a:r>
              <a:rPr lang="pt-BR" dirty="0">
                <a:latin typeface="Montserrat" panose="00000500000000000000" pitchFamily="2" charset="0"/>
              </a:rPr>
              <a:t> é sua versão leve para dispositivos móveis. O </a:t>
            </a:r>
            <a:r>
              <a:rPr lang="pt-BR" dirty="0" err="1">
                <a:latin typeface="Montserrat" panose="00000500000000000000" pitchFamily="2" charset="0"/>
              </a:rPr>
              <a:t>RetinaNet</a:t>
            </a:r>
            <a:r>
              <a:rPr lang="pt-BR" dirty="0">
                <a:latin typeface="Montserrat" panose="00000500000000000000" pitchFamily="2" charset="0"/>
              </a:rPr>
              <a:t> introduz a focal </a:t>
            </a:r>
            <a:r>
              <a:rPr lang="pt-BR" dirty="0" err="1">
                <a:latin typeface="Montserrat" panose="00000500000000000000" pitchFamily="2" charset="0"/>
              </a:rPr>
              <a:t>loss</a:t>
            </a:r>
            <a:r>
              <a:rPr lang="pt-BR" dirty="0">
                <a:latin typeface="Montserrat" panose="00000500000000000000" pitchFamily="2" charset="0"/>
              </a:rPr>
              <a:t>, que dá mais peso a exemplos difíceis, melhorando o desempenho em objetos pequenos ou classes raras. O FCOS é um modelo totalmente convolucional que prevê caixas diretamente, sem âncoras.</a:t>
            </a:r>
          </a:p>
        </p:txBody>
      </p:sp>
      <p:pic>
        <p:nvPicPr>
          <p:cNvPr id="5" name="Imagem 4" descr="Pessoas andando na rua de uma cidade&#10;&#10;O conteúdo gerado por IA pode estar incorreto.">
            <a:extLst>
              <a:ext uri="{FF2B5EF4-FFF2-40B4-BE49-F238E27FC236}">
                <a16:creationId xmlns:a16="http://schemas.microsoft.com/office/drawing/2014/main" id="{2D2D7DA6-F5AA-C46F-20DB-2DEA1EB8CC9C}"/>
              </a:ext>
            </a:extLst>
          </p:cNvPr>
          <p:cNvPicPr>
            <a:picLocks noChangeAspect="1"/>
          </p:cNvPicPr>
          <p:nvPr/>
        </p:nvPicPr>
        <p:blipFill>
          <a:blip r:embed="rId2"/>
          <a:stretch>
            <a:fillRect/>
          </a:stretch>
        </p:blipFill>
        <p:spPr>
          <a:xfrm>
            <a:off x="7277100" y="1924514"/>
            <a:ext cx="2948124" cy="3562847"/>
          </a:xfrm>
          <a:prstGeom prst="rect">
            <a:avLst/>
          </a:prstGeom>
        </p:spPr>
      </p:pic>
    </p:spTree>
    <p:extLst>
      <p:ext uri="{BB962C8B-B14F-4D97-AF65-F5344CB8AC3E}">
        <p14:creationId xmlns:p14="http://schemas.microsoft.com/office/powerpoint/2010/main" val="2579168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1CC27-C73D-94C5-A56C-B651D11A66BC}"/>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53BFF916-A50B-4180-21E3-DE57582D3ED5}"/>
              </a:ext>
            </a:extLst>
          </p:cNvPr>
          <p:cNvSpPr txBox="1"/>
          <p:nvPr/>
        </p:nvSpPr>
        <p:spPr>
          <a:xfrm>
            <a:off x="1303509" y="74356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You</a:t>
            </a:r>
            <a:r>
              <a:rPr lang="pt-BR" sz="2400" dirty="0">
                <a:solidFill>
                  <a:schemeClr val="accent4"/>
                </a:solidFill>
                <a:latin typeface="Montserrat" panose="00000500000000000000" pitchFamily="2" charset="0"/>
              </a:rPr>
              <a:t> Only Look </a:t>
            </a:r>
            <a:r>
              <a:rPr lang="pt-BR" sz="2400" dirty="0" err="1">
                <a:solidFill>
                  <a:schemeClr val="accent4"/>
                </a:solidFill>
                <a:latin typeface="Montserrat" panose="00000500000000000000" pitchFamily="2" charset="0"/>
              </a:rPr>
              <a:t>Once</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30B0FA16-9E8F-B25D-273B-DE289E993CF6}"/>
              </a:ext>
            </a:extLst>
          </p:cNvPr>
          <p:cNvSpPr txBox="1"/>
          <p:nvPr/>
        </p:nvSpPr>
        <p:spPr>
          <a:xfrm>
            <a:off x="495300" y="1913283"/>
            <a:ext cx="5196840" cy="2862322"/>
          </a:xfrm>
          <a:prstGeom prst="rect">
            <a:avLst/>
          </a:prstGeom>
          <a:noFill/>
        </p:spPr>
        <p:txBody>
          <a:bodyPr wrap="square">
            <a:spAutoFit/>
          </a:bodyPr>
          <a:lstStyle/>
          <a:p>
            <a:r>
              <a:rPr lang="pt-BR" dirty="0">
                <a:latin typeface="Montserrat" panose="00000500000000000000" pitchFamily="2" charset="0"/>
              </a:rPr>
              <a:t>Até aqui tratamos apenas de detecção em imagens isoladas. Em vídeos, além de detectar objetos quadro a quadro, é necessário rastreá-los ao longo do tempo, garantindo consistência da identidade do objeto entre frames consecutivos. Assim, a detecção dá lugar a um problema combinado de associação temporal que será estudado na etapa de rastreamento de objetos.</a:t>
            </a:r>
          </a:p>
        </p:txBody>
      </p:sp>
      <p:pic>
        <p:nvPicPr>
          <p:cNvPr id="5" name="Imagem 4" descr="Pessoas andando na calçada&#10;&#10;O conteúdo gerado por IA pode estar incorreto.">
            <a:extLst>
              <a:ext uri="{FF2B5EF4-FFF2-40B4-BE49-F238E27FC236}">
                <a16:creationId xmlns:a16="http://schemas.microsoft.com/office/drawing/2014/main" id="{04DDA4FD-9BD3-9F15-82DC-8C39F8AF14DC}"/>
              </a:ext>
            </a:extLst>
          </p:cNvPr>
          <p:cNvPicPr>
            <a:picLocks noChangeAspect="1"/>
          </p:cNvPicPr>
          <p:nvPr/>
        </p:nvPicPr>
        <p:blipFill>
          <a:blip r:embed="rId2"/>
          <a:stretch>
            <a:fillRect/>
          </a:stretch>
        </p:blipFill>
        <p:spPr>
          <a:xfrm>
            <a:off x="6240779" y="1766342"/>
            <a:ext cx="4008609" cy="3972479"/>
          </a:xfrm>
          <a:prstGeom prst="rect">
            <a:avLst/>
          </a:prstGeom>
        </p:spPr>
      </p:pic>
    </p:spTree>
    <p:extLst>
      <p:ext uri="{BB962C8B-B14F-4D97-AF65-F5344CB8AC3E}">
        <p14:creationId xmlns:p14="http://schemas.microsoft.com/office/powerpoint/2010/main" val="2299803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1CCE8-97AF-4E6E-0561-4D4B594451DC}"/>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E7C12964-B278-04FC-F46F-1A20F130A9F6}"/>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Object</a:t>
            </a:r>
            <a:r>
              <a:rPr lang="pt-BR" sz="2400" b="0" i="0" dirty="0">
                <a:solidFill>
                  <a:schemeClr val="accent4"/>
                </a:solidFill>
                <a:effectLst/>
                <a:latin typeface="Montserrat" panose="00000500000000000000" pitchFamily="2" charset="0"/>
              </a:rPr>
              <a:t> Tracking</a:t>
            </a:r>
          </a:p>
        </p:txBody>
      </p:sp>
      <p:sp>
        <p:nvSpPr>
          <p:cNvPr id="4" name="CaixaDeTexto 3">
            <a:extLst>
              <a:ext uri="{FF2B5EF4-FFF2-40B4-BE49-F238E27FC236}">
                <a16:creationId xmlns:a16="http://schemas.microsoft.com/office/drawing/2014/main" id="{63D9DD0F-9CD1-0091-C6CC-101CEE9412FE}"/>
              </a:ext>
            </a:extLst>
          </p:cNvPr>
          <p:cNvSpPr txBox="1"/>
          <p:nvPr/>
        </p:nvSpPr>
        <p:spPr>
          <a:xfrm>
            <a:off x="373381" y="1859338"/>
            <a:ext cx="5532120" cy="2862322"/>
          </a:xfrm>
          <a:prstGeom prst="rect">
            <a:avLst/>
          </a:prstGeom>
          <a:noFill/>
        </p:spPr>
        <p:txBody>
          <a:bodyPr wrap="square">
            <a:spAutoFit/>
          </a:bodyPr>
          <a:lstStyle/>
          <a:p>
            <a:r>
              <a:rPr lang="pt-BR" dirty="0">
                <a:latin typeface="Montserrat" panose="00000500000000000000" pitchFamily="2" charset="0"/>
              </a:rPr>
              <a:t>O rastreamento de objetos é uma tarefa complexa porque os objetos se movem, mudam de tamanho ao se aproximarem ou se afastarem, podem alterar a aparência com diferentes iluminações ou ângulos, e às vezes ficam parcialmente ocultos por outros objetos. Isso exige algoritmos capazes de prever movimento, comparar aparências e manter a identidade correta dos objetos ao longo do tempo.</a:t>
            </a:r>
          </a:p>
        </p:txBody>
      </p:sp>
      <p:pic>
        <p:nvPicPr>
          <p:cNvPr id="6" name="Imagem 5" descr="Diagrama&#10;&#10;O conteúdo gerado por IA pode estar incorreto.">
            <a:extLst>
              <a:ext uri="{FF2B5EF4-FFF2-40B4-BE49-F238E27FC236}">
                <a16:creationId xmlns:a16="http://schemas.microsoft.com/office/drawing/2014/main" id="{FA6FBFEE-8128-7C83-0C1D-788FD0DDF827}"/>
              </a:ext>
            </a:extLst>
          </p:cNvPr>
          <p:cNvPicPr>
            <a:picLocks noChangeAspect="1"/>
          </p:cNvPicPr>
          <p:nvPr/>
        </p:nvPicPr>
        <p:blipFill>
          <a:blip r:embed="rId2"/>
          <a:stretch>
            <a:fillRect/>
          </a:stretch>
        </p:blipFill>
        <p:spPr>
          <a:xfrm>
            <a:off x="6096000" y="1569720"/>
            <a:ext cx="5074920" cy="4050336"/>
          </a:xfrm>
          <a:prstGeom prst="rect">
            <a:avLst/>
          </a:prstGeom>
        </p:spPr>
      </p:pic>
    </p:spTree>
    <p:extLst>
      <p:ext uri="{BB962C8B-B14F-4D97-AF65-F5344CB8AC3E}">
        <p14:creationId xmlns:p14="http://schemas.microsoft.com/office/powerpoint/2010/main" val="2242035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9509D-E2E6-511E-D7B8-5A20108E4002}"/>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FF65D4E1-B2FB-5B27-1B24-F1461A186498}"/>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Object</a:t>
            </a:r>
            <a:r>
              <a:rPr lang="pt-BR" sz="2400" b="0" i="0" dirty="0">
                <a:solidFill>
                  <a:schemeClr val="accent4"/>
                </a:solidFill>
                <a:effectLst/>
                <a:latin typeface="Montserrat" panose="00000500000000000000" pitchFamily="2" charset="0"/>
              </a:rPr>
              <a:t> Tracking</a:t>
            </a:r>
          </a:p>
        </p:txBody>
      </p:sp>
      <p:sp>
        <p:nvSpPr>
          <p:cNvPr id="4" name="CaixaDeTexto 3">
            <a:extLst>
              <a:ext uri="{FF2B5EF4-FFF2-40B4-BE49-F238E27FC236}">
                <a16:creationId xmlns:a16="http://schemas.microsoft.com/office/drawing/2014/main" id="{CF31E9E6-6FD1-AADE-D5E1-99882DF3427C}"/>
              </a:ext>
            </a:extLst>
          </p:cNvPr>
          <p:cNvSpPr txBox="1"/>
          <p:nvPr/>
        </p:nvSpPr>
        <p:spPr>
          <a:xfrm>
            <a:off x="607695" y="1661219"/>
            <a:ext cx="5175885" cy="3970318"/>
          </a:xfrm>
          <a:prstGeom prst="rect">
            <a:avLst/>
          </a:prstGeom>
          <a:noFill/>
        </p:spPr>
        <p:txBody>
          <a:bodyPr wrap="square">
            <a:spAutoFit/>
          </a:bodyPr>
          <a:lstStyle/>
          <a:p>
            <a:r>
              <a:rPr lang="pt-BR" dirty="0">
                <a:latin typeface="Montserrat" panose="00000500000000000000" pitchFamily="2" charset="0"/>
              </a:rPr>
              <a:t>Um dos sistemas de rastreamento mais usados é o </a:t>
            </a:r>
            <a:r>
              <a:rPr lang="pt-BR" dirty="0" err="1">
                <a:latin typeface="Montserrat" panose="00000500000000000000" pitchFamily="2" charset="0"/>
              </a:rPr>
              <a:t>DeepSORT</a:t>
            </a:r>
            <a:r>
              <a:rPr lang="pt-BR" dirty="0">
                <a:latin typeface="Montserrat" panose="00000500000000000000" pitchFamily="2" charset="0"/>
              </a:rPr>
              <a:t>, que combina algoritmos clássicos com aprendizagem profunda. Ele usa filtros de </a:t>
            </a:r>
            <a:r>
              <a:rPr lang="pt-BR" dirty="0" err="1">
                <a:latin typeface="Montserrat" panose="00000500000000000000" pitchFamily="2" charset="0"/>
              </a:rPr>
              <a:t>Kalman</a:t>
            </a:r>
            <a:r>
              <a:rPr lang="pt-BR" dirty="0">
                <a:latin typeface="Montserrat" panose="00000500000000000000" pitchFamily="2" charset="0"/>
              </a:rPr>
              <a:t> para prever a posição mais provável de cada objeto assumindo velocidade constante, utiliza uma rede neural para comparar a semelhança entre novas detecções e objetos já rastreados, e emprega o algoritmo Húngaro para associar cada nova detecção ao objeto correto, minimizando ao mesmo tempo a distância entre posições previstas e a diferença de aparência.</a:t>
            </a:r>
          </a:p>
        </p:txBody>
      </p:sp>
      <p:pic>
        <p:nvPicPr>
          <p:cNvPr id="5" name="Imagem 4" descr="Diagrama&#10;&#10;O conteúdo gerado por IA pode estar incorreto.">
            <a:extLst>
              <a:ext uri="{FF2B5EF4-FFF2-40B4-BE49-F238E27FC236}">
                <a16:creationId xmlns:a16="http://schemas.microsoft.com/office/drawing/2014/main" id="{8E61E466-82C3-C1B6-2B9B-C36438918D15}"/>
              </a:ext>
            </a:extLst>
          </p:cNvPr>
          <p:cNvPicPr>
            <a:picLocks noChangeAspect="1"/>
          </p:cNvPicPr>
          <p:nvPr/>
        </p:nvPicPr>
        <p:blipFill>
          <a:blip r:embed="rId2"/>
          <a:stretch>
            <a:fillRect/>
          </a:stretch>
        </p:blipFill>
        <p:spPr>
          <a:xfrm>
            <a:off x="6096000" y="1791406"/>
            <a:ext cx="4762500" cy="3534268"/>
          </a:xfrm>
          <a:prstGeom prst="rect">
            <a:avLst/>
          </a:prstGeom>
        </p:spPr>
      </p:pic>
    </p:spTree>
    <p:extLst>
      <p:ext uri="{BB962C8B-B14F-4D97-AF65-F5344CB8AC3E}">
        <p14:creationId xmlns:p14="http://schemas.microsoft.com/office/powerpoint/2010/main" val="1246220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73615-F044-CED5-B7BD-B49FDE7D1E05}"/>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70E6C66A-FE67-DE58-97E5-AEDA15BD472F}"/>
              </a:ext>
            </a:extLst>
          </p:cNvPr>
          <p:cNvSpPr txBox="1"/>
          <p:nvPr/>
        </p:nvSpPr>
        <p:spPr>
          <a:xfrm>
            <a:off x="1398896" y="7121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Object</a:t>
            </a:r>
            <a:r>
              <a:rPr lang="pt-BR" sz="2400" b="0" i="0" dirty="0">
                <a:solidFill>
                  <a:schemeClr val="accent4"/>
                </a:solidFill>
                <a:effectLst/>
                <a:latin typeface="Montserrat" panose="00000500000000000000" pitchFamily="2" charset="0"/>
              </a:rPr>
              <a:t> Tracking</a:t>
            </a:r>
          </a:p>
        </p:txBody>
      </p:sp>
      <p:sp>
        <p:nvSpPr>
          <p:cNvPr id="4" name="CaixaDeTexto 3">
            <a:extLst>
              <a:ext uri="{FF2B5EF4-FFF2-40B4-BE49-F238E27FC236}">
                <a16:creationId xmlns:a16="http://schemas.microsoft.com/office/drawing/2014/main" id="{CB18C9C7-A6D5-895E-DE05-0EF5CF745A8B}"/>
              </a:ext>
            </a:extLst>
          </p:cNvPr>
          <p:cNvSpPr txBox="1"/>
          <p:nvPr/>
        </p:nvSpPr>
        <p:spPr>
          <a:xfrm>
            <a:off x="655320" y="1920299"/>
            <a:ext cx="10347960" cy="2308324"/>
          </a:xfrm>
          <a:prstGeom prst="rect">
            <a:avLst/>
          </a:prstGeom>
          <a:noFill/>
        </p:spPr>
        <p:txBody>
          <a:bodyPr wrap="square">
            <a:spAutoFit/>
          </a:bodyPr>
          <a:lstStyle/>
          <a:p>
            <a:r>
              <a:rPr lang="pt-BR" dirty="0">
                <a:latin typeface="Montserrat" panose="00000500000000000000" pitchFamily="2" charset="0"/>
              </a:rPr>
              <a:t>Imagine uma bola vermelha que quica ao colidir com uma bola azul que vinha no sentido contrário. Os filtros de </a:t>
            </a:r>
            <a:r>
              <a:rPr lang="pt-BR" dirty="0" err="1">
                <a:latin typeface="Montserrat" panose="00000500000000000000" pitchFamily="2" charset="0"/>
              </a:rPr>
              <a:t>Kalman</a:t>
            </a:r>
            <a:r>
              <a:rPr lang="pt-BR" dirty="0">
                <a:latin typeface="Montserrat" panose="00000500000000000000" pitchFamily="2" charset="0"/>
              </a:rPr>
              <a:t>, assumindo velocidade constante, vão prever que elas continuarão em linha reta e passarão uma pela outra. A “figura” conceitual mostraria duas bolas se aproximando, cruzando e trocando de lado. Se o algoritmo Húngaro considerasse apenas as posições, ele atribuiria as detecções erradas, como se as bolas tivessem se atravessado e trocado de cor. No entanto, o módulo de semelhança visual evita esse erro, pois a aparência da bola vermelha continua vermelha e a da azul continua azul, permitindo que o algoritmo associe cada detecção ao objeto correto.</a:t>
            </a:r>
          </a:p>
        </p:txBody>
      </p:sp>
    </p:spTree>
    <p:extLst>
      <p:ext uri="{BB962C8B-B14F-4D97-AF65-F5344CB8AC3E}">
        <p14:creationId xmlns:p14="http://schemas.microsoft.com/office/powerpoint/2010/main" val="2186534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EBC53-FD98-CCF1-ED4C-57DD4D559215}"/>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F6E3E86-4A22-3153-BE90-39D5A72900BF}"/>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Object</a:t>
            </a:r>
            <a:r>
              <a:rPr lang="pt-BR" sz="2400" b="0" i="0" dirty="0">
                <a:solidFill>
                  <a:schemeClr val="accent4"/>
                </a:solidFill>
                <a:effectLst/>
                <a:latin typeface="Montserrat" panose="00000500000000000000" pitchFamily="2" charset="0"/>
              </a:rPr>
              <a:t> Tracking</a:t>
            </a:r>
          </a:p>
        </p:txBody>
      </p:sp>
      <p:sp>
        <p:nvSpPr>
          <p:cNvPr id="4" name="CaixaDeTexto 3">
            <a:extLst>
              <a:ext uri="{FF2B5EF4-FFF2-40B4-BE49-F238E27FC236}">
                <a16:creationId xmlns:a16="http://schemas.microsoft.com/office/drawing/2014/main" id="{F6C021D4-CB05-C603-DDDC-3606F578CD68}"/>
              </a:ext>
            </a:extLst>
          </p:cNvPr>
          <p:cNvSpPr txBox="1"/>
          <p:nvPr/>
        </p:nvSpPr>
        <p:spPr>
          <a:xfrm>
            <a:off x="373380" y="1668839"/>
            <a:ext cx="5836920" cy="3416320"/>
          </a:xfrm>
          <a:prstGeom prst="rect">
            <a:avLst/>
          </a:prstGeom>
          <a:noFill/>
        </p:spPr>
        <p:txBody>
          <a:bodyPr wrap="square">
            <a:spAutoFit/>
          </a:bodyPr>
          <a:lstStyle/>
          <a:p>
            <a:r>
              <a:rPr lang="pt-BR" dirty="0">
                <a:latin typeface="Montserrat" panose="00000500000000000000" pitchFamily="2" charset="0"/>
              </a:rPr>
              <a:t>A biblioteca </a:t>
            </a:r>
            <a:r>
              <a:rPr lang="pt-BR" dirty="0" err="1">
                <a:latin typeface="Montserrat" panose="00000500000000000000" pitchFamily="2" charset="0"/>
              </a:rPr>
              <a:t>Ultralytics</a:t>
            </a:r>
            <a:r>
              <a:rPr lang="pt-BR" dirty="0">
                <a:latin typeface="Montserrat" panose="00000500000000000000" pitchFamily="2" charset="0"/>
              </a:rPr>
              <a:t> oferece rastreamento integrado, usando por padrão o algoritmo </a:t>
            </a:r>
            <a:r>
              <a:rPr lang="pt-BR" dirty="0" err="1">
                <a:latin typeface="Montserrat" panose="00000500000000000000" pitchFamily="2" charset="0"/>
              </a:rPr>
              <a:t>Bot</a:t>
            </a:r>
            <a:r>
              <a:rPr lang="pt-BR" dirty="0">
                <a:latin typeface="Montserrat" panose="00000500000000000000" pitchFamily="2" charset="0"/>
              </a:rPr>
              <a:t>-SORT, uma variante do </a:t>
            </a:r>
            <a:r>
              <a:rPr lang="pt-BR" dirty="0" err="1">
                <a:latin typeface="Montserrat" panose="00000500000000000000" pitchFamily="2" charset="0"/>
              </a:rPr>
              <a:t>DeepSORT</a:t>
            </a:r>
            <a:r>
              <a:rPr lang="pt-BR" dirty="0">
                <a:latin typeface="Montserrat" panose="00000500000000000000" pitchFamily="2" charset="0"/>
              </a:rPr>
              <a:t> mais rápida e precisa. Suas melhorias incluem compensação do movimento da câmera e ajustes no filtro de </a:t>
            </a:r>
            <a:r>
              <a:rPr lang="pt-BR" dirty="0" err="1">
                <a:latin typeface="Montserrat" panose="00000500000000000000" pitchFamily="2" charset="0"/>
              </a:rPr>
              <a:t>Kalman</a:t>
            </a:r>
            <a:r>
              <a:rPr lang="pt-BR" dirty="0">
                <a:latin typeface="Montserrat" panose="00000500000000000000" pitchFamily="2" charset="0"/>
              </a:rPr>
              <a:t>. Usando um modelo YOLOv9, podemos rastrear objetos em vídeo chamando </a:t>
            </a:r>
            <a:r>
              <a:rPr lang="pt-BR" dirty="0" err="1">
                <a:latin typeface="Montserrat" panose="00000500000000000000" pitchFamily="2" charset="0"/>
              </a:rPr>
              <a:t>model.track</a:t>
            </a:r>
            <a:r>
              <a:rPr lang="pt-BR" dirty="0">
                <a:latin typeface="Montserrat" panose="00000500000000000000" pitchFamily="2" charset="0"/>
              </a:rPr>
              <a:t>(), obtendo a cada frame um resumo contendo classe, caixa delimitadora e um ID persistente que identifica cada objeto ao longo do tempo, além de salvar automaticamente o vídeo anotado.</a:t>
            </a:r>
          </a:p>
        </p:txBody>
      </p:sp>
      <p:pic>
        <p:nvPicPr>
          <p:cNvPr id="5" name="Imagem 4" descr="Texto&#10;&#10;O conteúdo gerado por IA pode estar incorreto.">
            <a:extLst>
              <a:ext uri="{FF2B5EF4-FFF2-40B4-BE49-F238E27FC236}">
                <a16:creationId xmlns:a16="http://schemas.microsoft.com/office/drawing/2014/main" id="{FD6C4DC0-BD5C-3F1B-6644-CD2C4EFBFBA8}"/>
              </a:ext>
            </a:extLst>
          </p:cNvPr>
          <p:cNvPicPr>
            <a:picLocks noChangeAspect="1"/>
          </p:cNvPicPr>
          <p:nvPr/>
        </p:nvPicPr>
        <p:blipFill>
          <a:blip r:embed="rId2"/>
          <a:stretch>
            <a:fillRect/>
          </a:stretch>
        </p:blipFill>
        <p:spPr>
          <a:xfrm>
            <a:off x="6355080" y="2152472"/>
            <a:ext cx="4930140" cy="2553056"/>
          </a:xfrm>
          <a:prstGeom prst="rect">
            <a:avLst/>
          </a:prstGeom>
        </p:spPr>
      </p:pic>
    </p:spTree>
    <p:extLst>
      <p:ext uri="{BB962C8B-B14F-4D97-AF65-F5344CB8AC3E}">
        <p14:creationId xmlns:p14="http://schemas.microsoft.com/office/powerpoint/2010/main" val="1776973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91A06-7E16-1757-506D-6D145C1CE749}"/>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1102A1CE-DDDD-0238-F0A7-A16B59A1C711}"/>
              </a:ext>
            </a:extLst>
          </p:cNvPr>
          <p:cNvSpPr txBox="1"/>
          <p:nvPr/>
        </p:nvSpPr>
        <p:spPr>
          <a:xfrm>
            <a:off x="1298536" y="1048280"/>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Using</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TorchVision’s</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Pretrained</a:t>
            </a:r>
            <a:r>
              <a:rPr lang="pt-BR" sz="2400" b="0" i="0" dirty="0">
                <a:solidFill>
                  <a:schemeClr val="accent4"/>
                </a:solidFill>
                <a:effectLst/>
                <a:latin typeface="Montserrat" panose="00000500000000000000" pitchFamily="2" charset="0"/>
              </a:rPr>
              <a:t> Models</a:t>
            </a:r>
          </a:p>
        </p:txBody>
      </p:sp>
      <p:sp>
        <p:nvSpPr>
          <p:cNvPr id="5" name="CaixaDeTexto 4">
            <a:extLst>
              <a:ext uri="{FF2B5EF4-FFF2-40B4-BE49-F238E27FC236}">
                <a16:creationId xmlns:a16="http://schemas.microsoft.com/office/drawing/2014/main" id="{CF00B2DD-AE73-3B61-2A09-1E5000AEB2AD}"/>
              </a:ext>
            </a:extLst>
          </p:cNvPr>
          <p:cNvSpPr txBox="1"/>
          <p:nvPr/>
        </p:nvSpPr>
        <p:spPr>
          <a:xfrm>
            <a:off x="621680" y="1735849"/>
            <a:ext cx="6395224" cy="1754326"/>
          </a:xfrm>
          <a:prstGeom prst="rect">
            <a:avLst/>
          </a:prstGeom>
          <a:noFill/>
        </p:spPr>
        <p:txBody>
          <a:bodyPr wrap="square">
            <a:spAutoFit/>
          </a:bodyPr>
          <a:lstStyle/>
          <a:p>
            <a:r>
              <a:rPr lang="pt-BR" dirty="0">
                <a:latin typeface="Montserrat" panose="00000500000000000000" pitchFamily="2" charset="0"/>
              </a:rPr>
              <a:t>Antes de classificar imagens, precisamos garantir que elas estejam no formato esperado pelo modelo. O </a:t>
            </a:r>
            <a:r>
              <a:rPr lang="pt-BR" dirty="0" err="1">
                <a:latin typeface="Montserrat" panose="00000500000000000000" pitchFamily="2" charset="0"/>
              </a:rPr>
              <a:t>ConvNeXt</a:t>
            </a:r>
            <a:r>
              <a:rPr lang="pt-BR" dirty="0">
                <a:latin typeface="Montserrat" panose="00000500000000000000" pitchFamily="2" charset="0"/>
              </a:rPr>
              <a:t> espera imagens de 224 × 224 pixels, enquanto nossas imagens de exemplo têm 427 × 640 pixels. Podemos redimensioná-las usando os </a:t>
            </a:r>
            <a:r>
              <a:rPr lang="pt-BR" dirty="0" err="1">
                <a:latin typeface="Montserrat" panose="00000500000000000000" pitchFamily="2" charset="0"/>
              </a:rPr>
              <a:t>transforms</a:t>
            </a:r>
            <a:r>
              <a:rPr lang="pt-BR" dirty="0">
                <a:latin typeface="Montserrat" panose="00000500000000000000" pitchFamily="2" charset="0"/>
              </a:rPr>
              <a:t> específicos do modelo:</a:t>
            </a:r>
          </a:p>
        </p:txBody>
      </p:sp>
      <p:pic>
        <p:nvPicPr>
          <p:cNvPr id="8" name="Imagem 7" descr="Interface gráfica do usuário&#10;&#10;O conteúdo gerado por IA pode estar incorreto.">
            <a:extLst>
              <a:ext uri="{FF2B5EF4-FFF2-40B4-BE49-F238E27FC236}">
                <a16:creationId xmlns:a16="http://schemas.microsoft.com/office/drawing/2014/main" id="{01B55ED5-A5DB-2720-A1B5-1576D442E69D}"/>
              </a:ext>
            </a:extLst>
          </p:cNvPr>
          <p:cNvPicPr>
            <a:picLocks noChangeAspect="1"/>
          </p:cNvPicPr>
          <p:nvPr/>
        </p:nvPicPr>
        <p:blipFill>
          <a:blip r:embed="rId2"/>
          <a:stretch>
            <a:fillRect/>
          </a:stretch>
        </p:blipFill>
        <p:spPr>
          <a:xfrm>
            <a:off x="10064418" y="4607285"/>
            <a:ext cx="1505902" cy="863241"/>
          </a:xfrm>
          <a:prstGeom prst="rect">
            <a:avLst/>
          </a:prstGeom>
        </p:spPr>
      </p:pic>
      <p:pic>
        <p:nvPicPr>
          <p:cNvPr id="15" name="Imagem 14" descr="Diagrama&#10;&#10;O conteúdo gerado por IA pode estar incorreto.">
            <a:extLst>
              <a:ext uri="{FF2B5EF4-FFF2-40B4-BE49-F238E27FC236}">
                <a16:creationId xmlns:a16="http://schemas.microsoft.com/office/drawing/2014/main" id="{00C72A16-6872-9147-D838-4AB6834657F0}"/>
              </a:ext>
            </a:extLst>
          </p:cNvPr>
          <p:cNvPicPr>
            <a:picLocks noChangeAspect="1"/>
          </p:cNvPicPr>
          <p:nvPr/>
        </p:nvPicPr>
        <p:blipFill>
          <a:blip r:embed="rId3"/>
          <a:stretch>
            <a:fillRect/>
          </a:stretch>
        </p:blipFill>
        <p:spPr>
          <a:xfrm>
            <a:off x="7016905" y="2900191"/>
            <a:ext cx="4446550" cy="1266283"/>
          </a:xfrm>
          <a:prstGeom prst="rect">
            <a:avLst/>
          </a:prstGeom>
        </p:spPr>
      </p:pic>
      <p:pic>
        <p:nvPicPr>
          <p:cNvPr id="17" name="Imagem 16" descr="Diagrama&#10;&#10;O conteúdo gerado por IA pode estar incorreto.">
            <a:extLst>
              <a:ext uri="{FF2B5EF4-FFF2-40B4-BE49-F238E27FC236}">
                <a16:creationId xmlns:a16="http://schemas.microsoft.com/office/drawing/2014/main" id="{CDA67FC2-E9CD-74D1-39E7-E23698839DC4}"/>
              </a:ext>
            </a:extLst>
          </p:cNvPr>
          <p:cNvPicPr>
            <a:picLocks noChangeAspect="1"/>
          </p:cNvPicPr>
          <p:nvPr/>
        </p:nvPicPr>
        <p:blipFill>
          <a:blip r:embed="rId4"/>
          <a:stretch>
            <a:fillRect/>
          </a:stretch>
        </p:blipFill>
        <p:spPr>
          <a:xfrm>
            <a:off x="7016904" y="4372388"/>
            <a:ext cx="2477052" cy="1887776"/>
          </a:xfrm>
          <a:prstGeom prst="rect">
            <a:avLst/>
          </a:prstGeom>
        </p:spPr>
      </p:pic>
      <p:pic>
        <p:nvPicPr>
          <p:cNvPr id="21" name="Imagem 20" descr="Texto&#10;&#10;O conteúdo gerado por IA pode estar incorreto.">
            <a:extLst>
              <a:ext uri="{FF2B5EF4-FFF2-40B4-BE49-F238E27FC236}">
                <a16:creationId xmlns:a16="http://schemas.microsoft.com/office/drawing/2014/main" id="{F5CD94C2-C4AB-BC0C-F7A3-6F05AD882A42}"/>
              </a:ext>
            </a:extLst>
          </p:cNvPr>
          <p:cNvPicPr>
            <a:picLocks noChangeAspect="1"/>
          </p:cNvPicPr>
          <p:nvPr/>
        </p:nvPicPr>
        <p:blipFill>
          <a:blip r:embed="rId5"/>
          <a:stretch>
            <a:fillRect/>
          </a:stretch>
        </p:blipFill>
        <p:spPr>
          <a:xfrm>
            <a:off x="7865078" y="1430331"/>
            <a:ext cx="2750204" cy="1182681"/>
          </a:xfrm>
          <a:prstGeom prst="rect">
            <a:avLst/>
          </a:prstGeom>
        </p:spPr>
      </p:pic>
      <p:pic>
        <p:nvPicPr>
          <p:cNvPr id="4" name="Imagem 3" descr="Texto&#10;&#10;O conteúdo gerado por IA pode estar incorreto.">
            <a:extLst>
              <a:ext uri="{FF2B5EF4-FFF2-40B4-BE49-F238E27FC236}">
                <a16:creationId xmlns:a16="http://schemas.microsoft.com/office/drawing/2014/main" id="{5639CEE0-202E-3141-3D9E-E9ACC2B33405}"/>
              </a:ext>
            </a:extLst>
          </p:cNvPr>
          <p:cNvPicPr>
            <a:picLocks noChangeAspect="1"/>
          </p:cNvPicPr>
          <p:nvPr/>
        </p:nvPicPr>
        <p:blipFill>
          <a:blip r:embed="rId6"/>
          <a:stretch>
            <a:fillRect/>
          </a:stretch>
        </p:blipFill>
        <p:spPr>
          <a:xfrm>
            <a:off x="646940" y="3609385"/>
            <a:ext cx="5449060" cy="885949"/>
          </a:xfrm>
          <a:prstGeom prst="rect">
            <a:avLst/>
          </a:prstGeom>
        </p:spPr>
      </p:pic>
      <p:sp>
        <p:nvSpPr>
          <p:cNvPr id="9" name="CaixaDeTexto 8">
            <a:extLst>
              <a:ext uri="{FF2B5EF4-FFF2-40B4-BE49-F238E27FC236}">
                <a16:creationId xmlns:a16="http://schemas.microsoft.com/office/drawing/2014/main" id="{38410B6F-0214-D935-B0B5-37C421252479}"/>
              </a:ext>
            </a:extLst>
          </p:cNvPr>
          <p:cNvSpPr txBox="1"/>
          <p:nvPr/>
        </p:nvSpPr>
        <p:spPr>
          <a:xfrm>
            <a:off x="621680" y="4824195"/>
            <a:ext cx="6395224" cy="923330"/>
          </a:xfrm>
          <a:prstGeom prst="rect">
            <a:avLst/>
          </a:prstGeom>
          <a:noFill/>
        </p:spPr>
        <p:txBody>
          <a:bodyPr wrap="square">
            <a:spAutoFit/>
          </a:bodyPr>
          <a:lstStyle/>
          <a:p>
            <a:r>
              <a:rPr lang="pt-BR" dirty="0">
                <a:latin typeface="Montserrat" panose="00000500000000000000" pitchFamily="2" charset="0"/>
              </a:rPr>
              <a:t>Esses </a:t>
            </a:r>
            <a:r>
              <a:rPr lang="pt-BR" dirty="0" err="1">
                <a:latin typeface="Montserrat" panose="00000500000000000000" pitchFamily="2" charset="0"/>
              </a:rPr>
              <a:t>transforms</a:t>
            </a:r>
            <a:r>
              <a:rPr lang="pt-BR" dirty="0">
                <a:latin typeface="Montserrat" panose="00000500000000000000" pitchFamily="2" charset="0"/>
              </a:rPr>
              <a:t> também normalizam os pixels, padronizando cada canal de cor com médias e desvios padrões do </a:t>
            </a:r>
            <a:r>
              <a:rPr lang="pt-BR" dirty="0" err="1">
                <a:latin typeface="Montserrat" panose="00000500000000000000" pitchFamily="2" charset="0"/>
              </a:rPr>
              <a:t>ImageNet</a:t>
            </a:r>
            <a:r>
              <a:rPr lang="pt-BR" dirty="0"/>
              <a:t>.</a:t>
            </a:r>
          </a:p>
        </p:txBody>
      </p:sp>
    </p:spTree>
    <p:extLst>
      <p:ext uri="{BB962C8B-B14F-4D97-AF65-F5344CB8AC3E}">
        <p14:creationId xmlns:p14="http://schemas.microsoft.com/office/powerpoint/2010/main" val="390826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5145D-FFCE-B8A9-D436-4EA04B7101DB}"/>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46DCFE40-3F0E-B9B5-A4AB-5AE48AB3C02B}"/>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Object</a:t>
            </a:r>
            <a:r>
              <a:rPr lang="pt-BR" sz="2400" b="0" i="0" dirty="0">
                <a:solidFill>
                  <a:schemeClr val="accent4"/>
                </a:solidFill>
                <a:effectLst/>
                <a:latin typeface="Montserrat" panose="00000500000000000000" pitchFamily="2" charset="0"/>
              </a:rPr>
              <a:t> Tracking</a:t>
            </a:r>
          </a:p>
        </p:txBody>
      </p:sp>
      <p:sp>
        <p:nvSpPr>
          <p:cNvPr id="4" name="CaixaDeTexto 3">
            <a:extLst>
              <a:ext uri="{FF2B5EF4-FFF2-40B4-BE49-F238E27FC236}">
                <a16:creationId xmlns:a16="http://schemas.microsoft.com/office/drawing/2014/main" id="{B1D7D26A-257F-4DFD-4E52-D392EA7D70B6}"/>
              </a:ext>
            </a:extLst>
          </p:cNvPr>
          <p:cNvSpPr txBox="1"/>
          <p:nvPr/>
        </p:nvSpPr>
        <p:spPr>
          <a:xfrm>
            <a:off x="373380" y="1668839"/>
            <a:ext cx="4800600" cy="3416320"/>
          </a:xfrm>
          <a:prstGeom prst="rect">
            <a:avLst/>
          </a:prstGeom>
          <a:noFill/>
        </p:spPr>
        <p:txBody>
          <a:bodyPr wrap="square">
            <a:spAutoFit/>
          </a:bodyPr>
          <a:lstStyle/>
          <a:p>
            <a:r>
              <a:rPr lang="pt-BR" dirty="0">
                <a:latin typeface="Montserrat" panose="00000500000000000000" pitchFamily="2" charset="0"/>
              </a:rPr>
              <a:t>Até agora localizamos objetos usando apenas </a:t>
            </a:r>
            <a:r>
              <a:rPr lang="pt-BR" dirty="0" err="1">
                <a:latin typeface="Montserrat" panose="00000500000000000000" pitchFamily="2" charset="0"/>
              </a:rPr>
              <a:t>bounding</a:t>
            </a:r>
            <a:r>
              <a:rPr lang="pt-BR" dirty="0">
                <a:latin typeface="Montserrat" panose="00000500000000000000" pitchFamily="2" charset="0"/>
              </a:rPr>
              <a:t> boxes, o que geralmente é suficiente. Porém, algumas aplicações exigem precisão ao nível do pixel, como remover o fundo atrás de uma pessoa em uma videoconferência. Para isso, é necessário avançar do rastreamento por caixas para métodos de segmentação que produzem máscaras detalhadas. A seguir veremos como alcançar esse nível de detalhe.</a:t>
            </a:r>
          </a:p>
        </p:txBody>
      </p:sp>
      <p:pic>
        <p:nvPicPr>
          <p:cNvPr id="5" name="Imagem 4" descr="Teclado de computador&#10;&#10;O conteúdo gerado por IA pode estar incorreto.">
            <a:extLst>
              <a:ext uri="{FF2B5EF4-FFF2-40B4-BE49-F238E27FC236}">
                <a16:creationId xmlns:a16="http://schemas.microsoft.com/office/drawing/2014/main" id="{E0DBD239-F329-6EBE-58A0-0E1A7D1629F3}"/>
              </a:ext>
            </a:extLst>
          </p:cNvPr>
          <p:cNvPicPr>
            <a:picLocks noChangeAspect="1"/>
          </p:cNvPicPr>
          <p:nvPr/>
        </p:nvPicPr>
        <p:blipFill>
          <a:blip r:embed="rId2"/>
          <a:stretch>
            <a:fillRect/>
          </a:stretch>
        </p:blipFill>
        <p:spPr>
          <a:xfrm>
            <a:off x="5173979" y="1299865"/>
            <a:ext cx="5836921" cy="4258269"/>
          </a:xfrm>
          <a:prstGeom prst="rect">
            <a:avLst/>
          </a:prstGeom>
        </p:spPr>
      </p:pic>
    </p:spTree>
    <p:extLst>
      <p:ext uri="{BB962C8B-B14F-4D97-AF65-F5344CB8AC3E}">
        <p14:creationId xmlns:p14="http://schemas.microsoft.com/office/powerpoint/2010/main" val="3110109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540C3-864C-657E-895F-D5E235F017D6}"/>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403B96CB-CAAD-7A2E-AFC7-979E07DA1FED}"/>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Semantic</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Segmentation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5D9FCF58-2D12-6721-2EBC-AA234ED008C5}"/>
              </a:ext>
            </a:extLst>
          </p:cNvPr>
          <p:cNvSpPr txBox="1"/>
          <p:nvPr/>
        </p:nvSpPr>
        <p:spPr>
          <a:xfrm>
            <a:off x="234315" y="1458850"/>
            <a:ext cx="5335905" cy="4801314"/>
          </a:xfrm>
          <a:prstGeom prst="rect">
            <a:avLst/>
          </a:prstGeom>
          <a:noFill/>
        </p:spPr>
        <p:txBody>
          <a:bodyPr wrap="square">
            <a:spAutoFit/>
          </a:bodyPr>
          <a:lstStyle/>
          <a:p>
            <a:r>
              <a:rPr lang="pt-BR" dirty="0">
                <a:latin typeface="Montserrat" panose="00000500000000000000" pitchFamily="2" charset="0"/>
              </a:rPr>
              <a:t>Na segmentação semântica, cada pixel da imagem recebe uma classe correspondente ao objeto ao qual pertence, como rua, prédio, pessoa, carro, bicicleta ou céu. Diferentes objetos da mesma classe não são separados; por exemplo, várias bicicletas próximas aparecem como uma única região contínua de pixels. A dificuldade central é que, ao atravessar uma CNN comum, a imagem perde resolução espacial por causa dos </a:t>
            </a:r>
            <a:r>
              <a:rPr lang="pt-BR" dirty="0" err="1">
                <a:latin typeface="Montserrat" panose="00000500000000000000" pitchFamily="2" charset="0"/>
              </a:rPr>
              <a:t>strides</a:t>
            </a:r>
            <a:r>
              <a:rPr lang="pt-BR" dirty="0">
                <a:latin typeface="Montserrat" panose="00000500000000000000" pitchFamily="2" charset="0"/>
              </a:rPr>
              <a:t> maiores que 1, fazendo com que a rede saiba apenas que há uma pessoa “em algum lugar” do canto inferior esquerdo, sem precisão. A Figura ao lado mostra uma cena de rua com a segmentação aplicada, colorindo regiões como céu, edifícios, carros, pedestres e bicicletas.</a:t>
            </a:r>
          </a:p>
        </p:txBody>
      </p:sp>
      <p:pic>
        <p:nvPicPr>
          <p:cNvPr id="6" name="Imagem 5" descr="Pessoas andando a cavalo na rua&#10;&#10;O conteúdo gerado por IA pode estar incorreto.">
            <a:extLst>
              <a:ext uri="{FF2B5EF4-FFF2-40B4-BE49-F238E27FC236}">
                <a16:creationId xmlns:a16="http://schemas.microsoft.com/office/drawing/2014/main" id="{3B83FCE4-FEB7-BC55-3D1A-1E74C4940B16}"/>
              </a:ext>
            </a:extLst>
          </p:cNvPr>
          <p:cNvPicPr>
            <a:picLocks noChangeAspect="1"/>
          </p:cNvPicPr>
          <p:nvPr/>
        </p:nvPicPr>
        <p:blipFill>
          <a:blip r:embed="rId2"/>
          <a:stretch>
            <a:fillRect/>
          </a:stretch>
        </p:blipFill>
        <p:spPr>
          <a:xfrm>
            <a:off x="5898824" y="2744968"/>
            <a:ext cx="3801743" cy="1962424"/>
          </a:xfrm>
          <a:prstGeom prst="rect">
            <a:avLst/>
          </a:prstGeom>
        </p:spPr>
      </p:pic>
    </p:spTree>
    <p:extLst>
      <p:ext uri="{BB962C8B-B14F-4D97-AF65-F5344CB8AC3E}">
        <p14:creationId xmlns:p14="http://schemas.microsoft.com/office/powerpoint/2010/main" val="3203316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8ACB-D474-DCF3-8539-C9DC05982DF2}"/>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229C7A9-D093-ADDF-44C3-1E3FA8542B86}"/>
              </a:ext>
            </a:extLst>
          </p:cNvPr>
          <p:cNvSpPr txBox="1"/>
          <p:nvPr/>
        </p:nvSpPr>
        <p:spPr>
          <a:xfrm>
            <a:off x="1414136" y="8264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Semantic</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Segmentation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9CDCDE6C-9AD4-3AFB-6381-0D4F2148144F}"/>
              </a:ext>
            </a:extLst>
          </p:cNvPr>
          <p:cNvSpPr txBox="1"/>
          <p:nvPr/>
        </p:nvSpPr>
        <p:spPr>
          <a:xfrm>
            <a:off x="342901" y="2551837"/>
            <a:ext cx="9692640" cy="1754326"/>
          </a:xfrm>
          <a:prstGeom prst="rect">
            <a:avLst/>
          </a:prstGeom>
          <a:noFill/>
        </p:spPr>
        <p:txBody>
          <a:bodyPr wrap="square">
            <a:spAutoFit/>
          </a:bodyPr>
          <a:lstStyle/>
          <a:p>
            <a:r>
              <a:rPr lang="pt-BR" dirty="0">
                <a:latin typeface="Montserrat" panose="00000500000000000000" pitchFamily="2" charset="0"/>
              </a:rPr>
              <a:t>Uma solução simples foi apresentada em 2015 por Jonathan </a:t>
            </a:r>
            <a:r>
              <a:rPr lang="pt-BR" dirty="0" err="1">
                <a:latin typeface="Montserrat" panose="00000500000000000000" pitchFamily="2" charset="0"/>
              </a:rPr>
              <a:t>Long</a:t>
            </a:r>
            <a:r>
              <a:rPr lang="pt-BR" dirty="0">
                <a:latin typeface="Montserrat" panose="00000500000000000000" pitchFamily="2" charset="0"/>
              </a:rPr>
              <a:t> et </a:t>
            </a:r>
            <a:r>
              <a:rPr lang="pt-BR" dirty="0" err="1">
                <a:latin typeface="Montserrat" panose="00000500000000000000" pitchFamily="2" charset="0"/>
              </a:rPr>
              <a:t>al.,transformando</a:t>
            </a:r>
            <a:r>
              <a:rPr lang="pt-BR" dirty="0">
                <a:latin typeface="Montserrat" panose="00000500000000000000" pitchFamily="2" charset="0"/>
              </a:rPr>
              <a:t> uma CNN </a:t>
            </a:r>
            <a:r>
              <a:rPr lang="pt-BR" dirty="0" err="1">
                <a:latin typeface="Montserrat" panose="00000500000000000000" pitchFamily="2" charset="0"/>
              </a:rPr>
              <a:t>pré</a:t>
            </a:r>
            <a:r>
              <a:rPr lang="pt-BR" dirty="0">
                <a:latin typeface="Montserrat" panose="00000500000000000000" pitchFamily="2" charset="0"/>
              </a:rPr>
              <a:t>-treinada em uma </a:t>
            </a:r>
            <a:r>
              <a:rPr lang="pt-BR" dirty="0" err="1">
                <a:latin typeface="Montserrat" panose="00000500000000000000" pitchFamily="2" charset="0"/>
              </a:rPr>
              <a:t>Fully</a:t>
            </a:r>
            <a:r>
              <a:rPr lang="pt-BR" dirty="0">
                <a:latin typeface="Montserrat" panose="00000500000000000000" pitchFamily="2" charset="0"/>
              </a:rPr>
              <a:t> </a:t>
            </a:r>
            <a:r>
              <a:rPr lang="pt-BR" dirty="0" err="1">
                <a:latin typeface="Montserrat" panose="00000500000000000000" pitchFamily="2" charset="0"/>
              </a:rPr>
              <a:t>Convolutional</a:t>
            </a:r>
            <a:r>
              <a:rPr lang="pt-BR" dirty="0">
                <a:latin typeface="Montserrat" panose="00000500000000000000" pitchFamily="2" charset="0"/>
              </a:rPr>
              <a:t> Network. A CNN original tem </a:t>
            </a:r>
            <a:r>
              <a:rPr lang="pt-BR" dirty="0" err="1">
                <a:latin typeface="Montserrat" panose="00000500000000000000" pitchFamily="2" charset="0"/>
              </a:rPr>
              <a:t>stride</a:t>
            </a:r>
            <a:r>
              <a:rPr lang="pt-BR" dirty="0">
                <a:latin typeface="Montserrat" panose="00000500000000000000" pitchFamily="2" charset="0"/>
              </a:rPr>
              <a:t> total 32, produzindo mapas de características 32 vezes menores que a imagem, o que é grosseiro demais. Para recuperar resolução, os autores acrescentaram uma camada de </a:t>
            </a:r>
            <a:r>
              <a:rPr lang="pt-BR" dirty="0" err="1">
                <a:latin typeface="Montserrat" panose="00000500000000000000" pitchFamily="2" charset="0"/>
              </a:rPr>
              <a:t>upsampling</a:t>
            </a:r>
            <a:r>
              <a:rPr lang="pt-BR" dirty="0">
                <a:latin typeface="Montserrat" panose="00000500000000000000" pitchFamily="2" charset="0"/>
              </a:rPr>
              <a:t> que aumenta o tamanho do resultado em 32 vezes.</a:t>
            </a:r>
          </a:p>
        </p:txBody>
      </p:sp>
    </p:spTree>
    <p:extLst>
      <p:ext uri="{BB962C8B-B14F-4D97-AF65-F5344CB8AC3E}">
        <p14:creationId xmlns:p14="http://schemas.microsoft.com/office/powerpoint/2010/main" val="346603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6CCD4-D33C-7712-925F-B41E7EC9EFB4}"/>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0C926C9F-AEA5-82C2-781D-054F013FADAE}"/>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Semantic</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Segmentation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CC0C9B92-04E3-A1AF-CB22-9516935E7F72}"/>
              </a:ext>
            </a:extLst>
          </p:cNvPr>
          <p:cNvSpPr txBox="1"/>
          <p:nvPr/>
        </p:nvSpPr>
        <p:spPr>
          <a:xfrm>
            <a:off x="340995" y="2319910"/>
            <a:ext cx="10014585" cy="1754326"/>
          </a:xfrm>
          <a:prstGeom prst="rect">
            <a:avLst/>
          </a:prstGeom>
          <a:noFill/>
        </p:spPr>
        <p:txBody>
          <a:bodyPr wrap="square">
            <a:spAutoFit/>
          </a:bodyPr>
          <a:lstStyle/>
          <a:p>
            <a:r>
              <a:rPr lang="pt-BR" dirty="0">
                <a:latin typeface="Montserrat" panose="00000500000000000000" pitchFamily="2" charset="0"/>
              </a:rPr>
              <a:t>Uma solução simples foi apresentada em 2015 por Jonathan </a:t>
            </a:r>
            <a:r>
              <a:rPr lang="pt-BR" dirty="0" err="1">
                <a:latin typeface="Montserrat" panose="00000500000000000000" pitchFamily="2" charset="0"/>
              </a:rPr>
              <a:t>Long</a:t>
            </a:r>
            <a:r>
              <a:rPr lang="pt-BR" dirty="0">
                <a:latin typeface="Montserrat" panose="00000500000000000000" pitchFamily="2" charset="0"/>
              </a:rPr>
              <a:t> et al., transformando uma CNN </a:t>
            </a:r>
            <a:r>
              <a:rPr lang="pt-BR" dirty="0" err="1">
                <a:latin typeface="Montserrat" panose="00000500000000000000" pitchFamily="2" charset="0"/>
              </a:rPr>
              <a:t>pré</a:t>
            </a:r>
            <a:r>
              <a:rPr lang="pt-BR" dirty="0">
                <a:latin typeface="Montserrat" panose="00000500000000000000" pitchFamily="2" charset="0"/>
              </a:rPr>
              <a:t>-treinada em uma </a:t>
            </a:r>
            <a:r>
              <a:rPr lang="pt-BR" dirty="0" err="1">
                <a:latin typeface="Montserrat" panose="00000500000000000000" pitchFamily="2" charset="0"/>
              </a:rPr>
              <a:t>Fully</a:t>
            </a:r>
            <a:r>
              <a:rPr lang="pt-BR" dirty="0">
                <a:latin typeface="Montserrat" panose="00000500000000000000" pitchFamily="2" charset="0"/>
              </a:rPr>
              <a:t> </a:t>
            </a:r>
            <a:r>
              <a:rPr lang="pt-BR" dirty="0" err="1">
                <a:latin typeface="Montserrat" panose="00000500000000000000" pitchFamily="2" charset="0"/>
              </a:rPr>
              <a:t>Convolutional</a:t>
            </a:r>
            <a:r>
              <a:rPr lang="pt-BR" dirty="0">
                <a:latin typeface="Montserrat" panose="00000500000000000000" pitchFamily="2" charset="0"/>
              </a:rPr>
              <a:t> Network. A CNN original tem </a:t>
            </a:r>
            <a:r>
              <a:rPr lang="pt-BR" dirty="0" err="1">
                <a:latin typeface="Montserrat" panose="00000500000000000000" pitchFamily="2" charset="0"/>
              </a:rPr>
              <a:t>stride</a:t>
            </a:r>
            <a:r>
              <a:rPr lang="pt-BR" dirty="0">
                <a:latin typeface="Montserrat" panose="00000500000000000000" pitchFamily="2" charset="0"/>
              </a:rPr>
              <a:t> total 32, produzindo mapas de características 32 vezes menores que a imagem, o que é grosseiro demais. Para recuperar resolução, os autores acrescentaram uma camada de </a:t>
            </a:r>
            <a:r>
              <a:rPr lang="pt-BR" dirty="0" err="1">
                <a:latin typeface="Montserrat" panose="00000500000000000000" pitchFamily="2" charset="0"/>
              </a:rPr>
              <a:t>upsampling</a:t>
            </a:r>
            <a:r>
              <a:rPr lang="pt-BR" dirty="0">
                <a:latin typeface="Montserrat" panose="00000500000000000000" pitchFamily="2" charset="0"/>
              </a:rPr>
              <a:t> que aumenta o tamanho do resultado em 32 vezes.</a:t>
            </a:r>
          </a:p>
        </p:txBody>
      </p:sp>
    </p:spTree>
    <p:extLst>
      <p:ext uri="{BB962C8B-B14F-4D97-AF65-F5344CB8AC3E}">
        <p14:creationId xmlns:p14="http://schemas.microsoft.com/office/powerpoint/2010/main" val="4142036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E270C-9D20-F5FA-A0A8-D1BB9749A0E0}"/>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26FF2CC5-BBFC-E550-03ED-3DC8A329D783}"/>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Semantic</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Segmentation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9E3D7893-28B9-754C-8A45-ADBF36CE1658}"/>
              </a:ext>
            </a:extLst>
          </p:cNvPr>
          <p:cNvSpPr txBox="1"/>
          <p:nvPr/>
        </p:nvSpPr>
        <p:spPr>
          <a:xfrm>
            <a:off x="325755" y="2576959"/>
            <a:ext cx="9572625" cy="1477328"/>
          </a:xfrm>
          <a:prstGeom prst="rect">
            <a:avLst/>
          </a:prstGeom>
          <a:noFill/>
        </p:spPr>
        <p:txBody>
          <a:bodyPr wrap="square">
            <a:spAutoFit/>
          </a:bodyPr>
          <a:lstStyle/>
          <a:p>
            <a:r>
              <a:rPr lang="pt-BR" dirty="0">
                <a:latin typeface="Montserrat" panose="00000500000000000000" pitchFamily="2" charset="0"/>
              </a:rPr>
              <a:t>O </a:t>
            </a:r>
            <a:r>
              <a:rPr lang="pt-BR" dirty="0" err="1">
                <a:latin typeface="Montserrat" panose="00000500000000000000" pitchFamily="2" charset="0"/>
              </a:rPr>
              <a:t>PyTorch</a:t>
            </a:r>
            <a:r>
              <a:rPr lang="pt-BR" dirty="0">
                <a:latin typeface="Montserrat" panose="00000500000000000000" pitchFamily="2" charset="0"/>
              </a:rPr>
              <a:t> também oferece outras variantes: a nn.Conv1d para séries temporais, a nn.Conv3d para imagens volumétricas como PET </a:t>
            </a:r>
            <a:r>
              <a:rPr lang="pt-BR" dirty="0" err="1">
                <a:latin typeface="Montserrat" panose="00000500000000000000" pitchFamily="2" charset="0"/>
              </a:rPr>
              <a:t>scans</a:t>
            </a:r>
            <a:r>
              <a:rPr lang="pt-BR" dirty="0">
                <a:latin typeface="Montserrat" panose="00000500000000000000" pitchFamily="2" charset="0"/>
              </a:rPr>
              <a:t>, e as convoluções à-</a:t>
            </a:r>
            <a:r>
              <a:rPr lang="pt-BR" dirty="0" err="1">
                <a:latin typeface="Montserrat" panose="00000500000000000000" pitchFamily="2" charset="0"/>
              </a:rPr>
              <a:t>trous</a:t>
            </a:r>
            <a:r>
              <a:rPr lang="pt-BR" dirty="0">
                <a:latin typeface="Montserrat" panose="00000500000000000000" pitchFamily="2" charset="0"/>
              </a:rPr>
              <a:t> obtidas configurando </a:t>
            </a:r>
            <a:r>
              <a:rPr lang="pt-BR" dirty="0" err="1">
                <a:latin typeface="Montserrat" panose="00000500000000000000" pitchFamily="2" charset="0"/>
              </a:rPr>
              <a:t>dilation</a:t>
            </a:r>
            <a:r>
              <a:rPr lang="pt-BR" dirty="0">
                <a:latin typeface="Montserrat" panose="00000500000000000000" pitchFamily="2" charset="0"/>
              </a:rPr>
              <a:t> maior que 1. A dilatação insere zeros entre os valores do filtro, ampliando o campo receptivo sem aumentar parâmetros, como quando o filtro [1,2,3] se torna [1,0,0,0,2,0,0,0,3] para </a:t>
            </a:r>
            <a:r>
              <a:rPr lang="pt-BR" dirty="0" err="1">
                <a:latin typeface="Montserrat" panose="00000500000000000000" pitchFamily="2" charset="0"/>
              </a:rPr>
              <a:t>dilation</a:t>
            </a:r>
            <a:r>
              <a:rPr lang="pt-BR" dirty="0">
                <a:latin typeface="Montserrat" panose="00000500000000000000" pitchFamily="2" charset="0"/>
              </a:rPr>
              <a:t> igual a 4.</a:t>
            </a:r>
          </a:p>
        </p:txBody>
      </p:sp>
    </p:spTree>
    <p:extLst>
      <p:ext uri="{BB962C8B-B14F-4D97-AF65-F5344CB8AC3E}">
        <p14:creationId xmlns:p14="http://schemas.microsoft.com/office/powerpoint/2010/main" val="1158158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0678-A17A-3A7A-B3A9-19E124A54E22}"/>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35587357-4A9F-1094-51B8-5BC7E51F6F44}"/>
              </a:ext>
            </a:extLst>
          </p:cNvPr>
          <p:cNvSpPr txBox="1"/>
          <p:nvPr/>
        </p:nvSpPr>
        <p:spPr>
          <a:xfrm>
            <a:off x="1238876" y="1025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Semantic</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Segmentation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4D09D42D-840D-727C-8DA7-3CCB58C9307F}"/>
              </a:ext>
            </a:extLst>
          </p:cNvPr>
          <p:cNvSpPr txBox="1"/>
          <p:nvPr/>
        </p:nvSpPr>
        <p:spPr>
          <a:xfrm>
            <a:off x="295275" y="1314070"/>
            <a:ext cx="5473065" cy="5078313"/>
          </a:xfrm>
          <a:prstGeom prst="rect">
            <a:avLst/>
          </a:prstGeom>
          <a:noFill/>
        </p:spPr>
        <p:txBody>
          <a:bodyPr wrap="square">
            <a:spAutoFit/>
          </a:bodyPr>
          <a:lstStyle/>
          <a:p>
            <a:r>
              <a:rPr lang="pt-BR" dirty="0">
                <a:latin typeface="Montserrat" panose="00000500000000000000" pitchFamily="2" charset="0"/>
              </a:rPr>
              <a:t>Somente usar convolução transposta ainda é impreciso. </a:t>
            </a:r>
            <a:r>
              <a:rPr lang="pt-BR" dirty="0" err="1">
                <a:latin typeface="Montserrat" panose="00000500000000000000" pitchFamily="2" charset="0"/>
              </a:rPr>
              <a:t>Long</a:t>
            </a:r>
            <a:r>
              <a:rPr lang="pt-BR" dirty="0">
                <a:latin typeface="Montserrat" panose="00000500000000000000" pitchFamily="2" charset="0"/>
              </a:rPr>
              <a:t> et al. adicionaram </a:t>
            </a:r>
            <a:r>
              <a:rPr lang="pt-BR" dirty="0" err="1">
                <a:latin typeface="Montserrat" panose="00000500000000000000" pitchFamily="2" charset="0"/>
              </a:rPr>
              <a:t>skip</a:t>
            </a:r>
            <a:r>
              <a:rPr lang="pt-BR" dirty="0">
                <a:latin typeface="Montserrat" panose="00000500000000000000" pitchFamily="2" charset="0"/>
              </a:rPr>
              <a:t> connections vindas de camadas mais rasas. Em vez de ampliar por 32 de uma vez, primeiro ampliaram por 2 e somaram uma camada intermediária de resolução dupla; depois ampliaram por 16. Na melhor arquitetura, incluíram uma segunda conexão semelhante, somando outra camada ainda mais detalhada. O processo completo é: </a:t>
            </a:r>
            <a:r>
              <a:rPr lang="pt-BR" dirty="0" err="1">
                <a:latin typeface="Montserrat" panose="00000500000000000000" pitchFamily="2" charset="0"/>
              </a:rPr>
              <a:t>upsample</a:t>
            </a:r>
            <a:r>
              <a:rPr lang="pt-BR" dirty="0">
                <a:latin typeface="Montserrat" panose="00000500000000000000" pitchFamily="2" charset="0"/>
              </a:rPr>
              <a:t> ×2, somar uma camada mais rasa, </a:t>
            </a:r>
            <a:r>
              <a:rPr lang="pt-BR" dirty="0" err="1">
                <a:latin typeface="Montserrat" panose="00000500000000000000" pitchFamily="2" charset="0"/>
              </a:rPr>
              <a:t>upsample</a:t>
            </a:r>
            <a:r>
              <a:rPr lang="pt-BR" dirty="0">
                <a:latin typeface="Montserrat" panose="00000500000000000000" pitchFamily="2" charset="0"/>
              </a:rPr>
              <a:t> ×2, somar outra camada, e </a:t>
            </a:r>
            <a:r>
              <a:rPr lang="pt-BR" dirty="0" err="1">
                <a:latin typeface="Montserrat" panose="00000500000000000000" pitchFamily="2" charset="0"/>
              </a:rPr>
              <a:t>upsample</a:t>
            </a:r>
            <a:r>
              <a:rPr lang="pt-BR" dirty="0">
                <a:latin typeface="Montserrat" panose="00000500000000000000" pitchFamily="2" charset="0"/>
              </a:rPr>
              <a:t> final ×8. Isso pode inclusive gerar imagens maiores que a original, permitindo </a:t>
            </a:r>
            <a:r>
              <a:rPr lang="pt-BR" dirty="0" err="1">
                <a:latin typeface="Montserrat" panose="00000500000000000000" pitchFamily="2" charset="0"/>
              </a:rPr>
              <a:t>super-resolução</a:t>
            </a:r>
            <a:r>
              <a:rPr lang="pt-BR" dirty="0">
                <a:latin typeface="Montserrat" panose="00000500000000000000" pitchFamily="2" charset="0"/>
              </a:rPr>
              <a:t>. A Figura ao lado ilustra mapas sendo reduzidos e posteriormente recuperados por </a:t>
            </a:r>
            <a:r>
              <a:rPr lang="pt-BR" dirty="0" err="1">
                <a:latin typeface="Montserrat" panose="00000500000000000000" pitchFamily="2" charset="0"/>
              </a:rPr>
              <a:t>upsampling</a:t>
            </a:r>
            <a:r>
              <a:rPr lang="pt-BR" dirty="0">
                <a:latin typeface="Montserrat" panose="00000500000000000000" pitchFamily="2" charset="0"/>
              </a:rPr>
              <a:t> e somas com camadas mais rasas.</a:t>
            </a:r>
          </a:p>
        </p:txBody>
      </p:sp>
      <p:pic>
        <p:nvPicPr>
          <p:cNvPr id="5" name="Imagem 4" descr="Diagrama, Esquemático&#10;&#10;O conteúdo gerado por IA pode estar incorreto.">
            <a:extLst>
              <a:ext uri="{FF2B5EF4-FFF2-40B4-BE49-F238E27FC236}">
                <a16:creationId xmlns:a16="http://schemas.microsoft.com/office/drawing/2014/main" id="{8A4305C8-15D4-DA82-02C4-C4934FCDC4CD}"/>
              </a:ext>
            </a:extLst>
          </p:cNvPr>
          <p:cNvPicPr>
            <a:picLocks noChangeAspect="1"/>
          </p:cNvPicPr>
          <p:nvPr/>
        </p:nvPicPr>
        <p:blipFill>
          <a:blip r:embed="rId2"/>
          <a:stretch>
            <a:fillRect/>
          </a:stretch>
        </p:blipFill>
        <p:spPr>
          <a:xfrm>
            <a:off x="6172200" y="2924409"/>
            <a:ext cx="3368040" cy="1857634"/>
          </a:xfrm>
          <a:prstGeom prst="rect">
            <a:avLst/>
          </a:prstGeom>
        </p:spPr>
      </p:pic>
    </p:spTree>
    <p:extLst>
      <p:ext uri="{BB962C8B-B14F-4D97-AF65-F5344CB8AC3E}">
        <p14:creationId xmlns:p14="http://schemas.microsoft.com/office/powerpoint/2010/main" val="1275806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85E53-7F58-9592-6CF9-99BC7C839D4B}"/>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A10089A7-191E-B8BF-2532-40C6AF630482}"/>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Semantic</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Segmentation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6B85C9F7-5278-863E-B825-EC4D6993EF63}"/>
              </a:ext>
            </a:extLst>
          </p:cNvPr>
          <p:cNvSpPr txBox="1"/>
          <p:nvPr/>
        </p:nvSpPr>
        <p:spPr>
          <a:xfrm>
            <a:off x="358140" y="2190370"/>
            <a:ext cx="9342119" cy="2031325"/>
          </a:xfrm>
          <a:prstGeom prst="rect">
            <a:avLst/>
          </a:prstGeom>
          <a:noFill/>
        </p:spPr>
        <p:txBody>
          <a:bodyPr wrap="square">
            <a:spAutoFit/>
          </a:bodyPr>
          <a:lstStyle/>
          <a:p>
            <a:r>
              <a:rPr lang="pt-BR" dirty="0">
                <a:latin typeface="Montserrat" panose="00000500000000000000" pitchFamily="2" charset="0"/>
              </a:rPr>
              <a:t>A visão computacional baseada em </a:t>
            </a:r>
            <a:r>
              <a:rPr lang="pt-BR" dirty="0" err="1">
                <a:latin typeface="Montserrat" panose="00000500000000000000" pitchFamily="2" charset="0"/>
              </a:rPr>
              <a:t>deep</a:t>
            </a:r>
            <a:r>
              <a:rPr lang="pt-BR" dirty="0">
                <a:latin typeface="Montserrat" panose="00000500000000000000" pitchFamily="2" charset="0"/>
              </a:rPr>
              <a:t> learning evolui  rapidamente, com novos modelos surgindo a todo momento. Desde 2020, Transformers passaram a competir com </a:t>
            </a:r>
            <a:r>
              <a:rPr lang="pt-BR" dirty="0" err="1">
                <a:latin typeface="Montserrat" panose="00000500000000000000" pitchFamily="2" charset="0"/>
              </a:rPr>
              <a:t>CNNs</a:t>
            </a:r>
            <a:r>
              <a:rPr lang="pt-BR" dirty="0">
                <a:latin typeface="Montserrat" panose="00000500000000000000" pitchFamily="2" charset="0"/>
              </a:rPr>
              <a:t>, e pesquisas atuais exploram adversarial learning, explicabilidade, geração realista de imagens, reconhecimento com poucas amostras, previsão de frames futuros e integração entre texto e imagem. O ritmo de progresso é impressionante e as fronteiras do campo continuam se expandindo.</a:t>
            </a:r>
          </a:p>
        </p:txBody>
      </p:sp>
    </p:spTree>
    <p:extLst>
      <p:ext uri="{BB962C8B-B14F-4D97-AF65-F5344CB8AC3E}">
        <p14:creationId xmlns:p14="http://schemas.microsoft.com/office/powerpoint/2010/main" val="296345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70385-CC85-A071-123D-894EB3019035}"/>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24DF496C-6A61-B0EA-5B68-19351F71972C}"/>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Semantic</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Segmentation</a:t>
            </a:r>
            <a:endParaRPr lang="pt-BR" sz="2400" b="0" i="0" dirty="0">
              <a:solidFill>
                <a:schemeClr val="accent4"/>
              </a:solidFill>
              <a:effectLst/>
              <a:latin typeface="Montserrat" panose="00000500000000000000" pitchFamily="2" charset="0"/>
            </a:endParaRPr>
          </a:p>
        </p:txBody>
      </p:sp>
      <p:sp>
        <p:nvSpPr>
          <p:cNvPr id="4" name="CaixaDeTexto 3">
            <a:extLst>
              <a:ext uri="{FF2B5EF4-FFF2-40B4-BE49-F238E27FC236}">
                <a16:creationId xmlns:a16="http://schemas.microsoft.com/office/drawing/2014/main" id="{66B1FA3B-186F-F356-BF25-6D898E092EF5}"/>
              </a:ext>
            </a:extLst>
          </p:cNvPr>
          <p:cNvSpPr txBox="1"/>
          <p:nvPr/>
        </p:nvSpPr>
        <p:spPr>
          <a:xfrm>
            <a:off x="272415" y="2487550"/>
            <a:ext cx="9610725" cy="1200329"/>
          </a:xfrm>
          <a:prstGeom prst="rect">
            <a:avLst/>
          </a:prstGeom>
          <a:noFill/>
        </p:spPr>
        <p:txBody>
          <a:bodyPr wrap="square">
            <a:spAutoFit/>
          </a:bodyPr>
          <a:lstStyle/>
          <a:p>
            <a:r>
              <a:rPr lang="pt-BR" dirty="0">
                <a:latin typeface="Montserrat" panose="00000500000000000000" pitchFamily="2" charset="0"/>
              </a:rPr>
              <a:t>O </a:t>
            </a:r>
            <a:r>
              <a:rPr lang="pt-BR" dirty="0" err="1">
                <a:latin typeface="Montserrat" panose="00000500000000000000" pitchFamily="2" charset="0"/>
              </a:rPr>
              <a:t>TorchVision</a:t>
            </a:r>
            <a:r>
              <a:rPr lang="pt-BR" dirty="0">
                <a:latin typeface="Montserrat" panose="00000500000000000000" pitchFamily="2" charset="0"/>
              </a:rPr>
              <a:t> disponibiliza o modelo FCN e outras arquiteturas de segmentação semântica, facilitando seu uso direto em projetos. Elas já vêm </a:t>
            </a:r>
            <a:r>
              <a:rPr lang="pt-BR" dirty="0" err="1">
                <a:latin typeface="Montserrat" panose="00000500000000000000" pitchFamily="2" charset="0"/>
              </a:rPr>
              <a:t>pré</a:t>
            </a:r>
            <a:r>
              <a:rPr lang="pt-BR" dirty="0">
                <a:latin typeface="Montserrat" panose="00000500000000000000" pitchFamily="2" charset="0"/>
              </a:rPr>
              <a:t>-treinadas e prontas para fornecer mapas de classes por pixel.</a:t>
            </a:r>
          </a:p>
          <a:p>
            <a:endParaRPr lang="pt-BR" dirty="0">
              <a:latin typeface="Montserrat" panose="00000500000000000000" pitchFamily="2" charset="0"/>
            </a:endParaRPr>
          </a:p>
        </p:txBody>
      </p:sp>
    </p:spTree>
    <p:extLst>
      <p:ext uri="{BB962C8B-B14F-4D97-AF65-F5344CB8AC3E}">
        <p14:creationId xmlns:p14="http://schemas.microsoft.com/office/powerpoint/2010/main" val="264126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10045-E5E9-392C-707C-867F733CE7FE}"/>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14F13F5E-CE10-5BA7-F7AD-A39D7ECFA87F}"/>
              </a:ext>
            </a:extLst>
          </p:cNvPr>
          <p:cNvSpPr txBox="1"/>
          <p:nvPr/>
        </p:nvSpPr>
        <p:spPr>
          <a:xfrm>
            <a:off x="1464278" y="613558"/>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Using</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TorchVision’s</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Pretrained</a:t>
            </a:r>
            <a:r>
              <a:rPr lang="pt-BR" sz="2400" b="0" i="0" dirty="0">
                <a:solidFill>
                  <a:schemeClr val="accent4"/>
                </a:solidFill>
                <a:effectLst/>
                <a:latin typeface="Montserrat" panose="00000500000000000000" pitchFamily="2" charset="0"/>
              </a:rPr>
              <a:t> Models</a:t>
            </a:r>
          </a:p>
        </p:txBody>
      </p:sp>
      <p:sp>
        <p:nvSpPr>
          <p:cNvPr id="5" name="CaixaDeTexto 4">
            <a:extLst>
              <a:ext uri="{FF2B5EF4-FFF2-40B4-BE49-F238E27FC236}">
                <a16:creationId xmlns:a16="http://schemas.microsoft.com/office/drawing/2014/main" id="{A7F9C702-923E-2699-9F6D-EA389A311E29}"/>
              </a:ext>
            </a:extLst>
          </p:cNvPr>
          <p:cNvSpPr txBox="1"/>
          <p:nvPr/>
        </p:nvSpPr>
        <p:spPr>
          <a:xfrm>
            <a:off x="499017" y="1379428"/>
            <a:ext cx="6395224" cy="1200329"/>
          </a:xfrm>
          <a:prstGeom prst="rect">
            <a:avLst/>
          </a:prstGeom>
          <a:noFill/>
        </p:spPr>
        <p:txBody>
          <a:bodyPr wrap="square">
            <a:spAutoFit/>
          </a:bodyPr>
          <a:lstStyle/>
          <a:p>
            <a:r>
              <a:rPr lang="pt-BR" dirty="0">
                <a:latin typeface="Montserrat" panose="00000500000000000000" pitchFamily="2" charset="0"/>
              </a:rPr>
              <a:t>Com as imagens </a:t>
            </a:r>
            <a:r>
              <a:rPr lang="pt-BR" dirty="0" err="1">
                <a:latin typeface="Montserrat" panose="00000500000000000000" pitchFamily="2" charset="0"/>
              </a:rPr>
              <a:t>pré</a:t>
            </a:r>
            <a:r>
              <a:rPr lang="pt-BR" dirty="0">
                <a:latin typeface="Montserrat" panose="00000500000000000000" pitchFamily="2" charset="0"/>
              </a:rPr>
              <a:t>-processadas, podemos enviá-las para a GPU e fazer a predição, lembrando de colocar o modelo em modo de avaliação e desligar o </a:t>
            </a:r>
            <a:r>
              <a:rPr lang="pt-BR" dirty="0" err="1">
                <a:latin typeface="Montserrat" panose="00000500000000000000" pitchFamily="2" charset="0"/>
              </a:rPr>
              <a:t>autograd</a:t>
            </a:r>
            <a:r>
              <a:rPr lang="pt-BR" dirty="0">
                <a:latin typeface="Montserrat" panose="00000500000000000000" pitchFamily="2" charset="0"/>
              </a:rPr>
              <a:t>:</a:t>
            </a:r>
          </a:p>
        </p:txBody>
      </p:sp>
      <p:pic>
        <p:nvPicPr>
          <p:cNvPr id="8" name="Imagem 7" descr="Interface gráfica do usuário&#10;&#10;O conteúdo gerado por IA pode estar incorreto.">
            <a:extLst>
              <a:ext uri="{FF2B5EF4-FFF2-40B4-BE49-F238E27FC236}">
                <a16:creationId xmlns:a16="http://schemas.microsoft.com/office/drawing/2014/main" id="{7715FB60-F1B5-7CEB-C592-54E73D25CAC4}"/>
              </a:ext>
            </a:extLst>
          </p:cNvPr>
          <p:cNvPicPr>
            <a:picLocks noChangeAspect="1"/>
          </p:cNvPicPr>
          <p:nvPr/>
        </p:nvPicPr>
        <p:blipFill>
          <a:blip r:embed="rId2"/>
          <a:stretch>
            <a:fillRect/>
          </a:stretch>
        </p:blipFill>
        <p:spPr>
          <a:xfrm>
            <a:off x="10064418" y="4607285"/>
            <a:ext cx="1505902" cy="863241"/>
          </a:xfrm>
          <a:prstGeom prst="rect">
            <a:avLst/>
          </a:prstGeom>
        </p:spPr>
      </p:pic>
      <p:pic>
        <p:nvPicPr>
          <p:cNvPr id="15" name="Imagem 14" descr="Diagrama&#10;&#10;O conteúdo gerado por IA pode estar incorreto.">
            <a:extLst>
              <a:ext uri="{FF2B5EF4-FFF2-40B4-BE49-F238E27FC236}">
                <a16:creationId xmlns:a16="http://schemas.microsoft.com/office/drawing/2014/main" id="{9F6003AD-AB97-E4B7-08EB-D3280D4C35EF}"/>
              </a:ext>
            </a:extLst>
          </p:cNvPr>
          <p:cNvPicPr>
            <a:picLocks noChangeAspect="1"/>
          </p:cNvPicPr>
          <p:nvPr/>
        </p:nvPicPr>
        <p:blipFill>
          <a:blip r:embed="rId3"/>
          <a:stretch>
            <a:fillRect/>
          </a:stretch>
        </p:blipFill>
        <p:spPr>
          <a:xfrm>
            <a:off x="7016905" y="2900191"/>
            <a:ext cx="4446550" cy="1266283"/>
          </a:xfrm>
          <a:prstGeom prst="rect">
            <a:avLst/>
          </a:prstGeom>
        </p:spPr>
      </p:pic>
      <p:pic>
        <p:nvPicPr>
          <p:cNvPr id="17" name="Imagem 16" descr="Diagrama&#10;&#10;O conteúdo gerado por IA pode estar incorreto.">
            <a:extLst>
              <a:ext uri="{FF2B5EF4-FFF2-40B4-BE49-F238E27FC236}">
                <a16:creationId xmlns:a16="http://schemas.microsoft.com/office/drawing/2014/main" id="{84445688-8289-2DE4-D7CE-72F30AA6188E}"/>
              </a:ext>
            </a:extLst>
          </p:cNvPr>
          <p:cNvPicPr>
            <a:picLocks noChangeAspect="1"/>
          </p:cNvPicPr>
          <p:nvPr/>
        </p:nvPicPr>
        <p:blipFill>
          <a:blip r:embed="rId4"/>
          <a:stretch>
            <a:fillRect/>
          </a:stretch>
        </p:blipFill>
        <p:spPr>
          <a:xfrm>
            <a:off x="7016904" y="4372388"/>
            <a:ext cx="2477052" cy="1887776"/>
          </a:xfrm>
          <a:prstGeom prst="rect">
            <a:avLst/>
          </a:prstGeom>
        </p:spPr>
      </p:pic>
      <p:pic>
        <p:nvPicPr>
          <p:cNvPr id="21" name="Imagem 20" descr="Texto&#10;&#10;O conteúdo gerado por IA pode estar incorreto.">
            <a:extLst>
              <a:ext uri="{FF2B5EF4-FFF2-40B4-BE49-F238E27FC236}">
                <a16:creationId xmlns:a16="http://schemas.microsoft.com/office/drawing/2014/main" id="{812B4FAF-3C6F-4E73-9E74-838B9FDAB5B6}"/>
              </a:ext>
            </a:extLst>
          </p:cNvPr>
          <p:cNvPicPr>
            <a:picLocks noChangeAspect="1"/>
          </p:cNvPicPr>
          <p:nvPr/>
        </p:nvPicPr>
        <p:blipFill>
          <a:blip r:embed="rId5"/>
          <a:stretch>
            <a:fillRect/>
          </a:stretch>
        </p:blipFill>
        <p:spPr>
          <a:xfrm>
            <a:off x="7865078" y="1430331"/>
            <a:ext cx="2750204" cy="1182681"/>
          </a:xfrm>
          <a:prstGeom prst="rect">
            <a:avLst/>
          </a:prstGeom>
        </p:spPr>
      </p:pic>
      <p:pic>
        <p:nvPicPr>
          <p:cNvPr id="3" name="Imagem 2" descr="Texto&#10;&#10;O conteúdo gerado por IA pode estar incorreto.">
            <a:extLst>
              <a:ext uri="{FF2B5EF4-FFF2-40B4-BE49-F238E27FC236}">
                <a16:creationId xmlns:a16="http://schemas.microsoft.com/office/drawing/2014/main" id="{D02340D3-2CF9-5ADB-BEEC-E932785ED22C}"/>
              </a:ext>
            </a:extLst>
          </p:cNvPr>
          <p:cNvPicPr>
            <a:picLocks noChangeAspect="1"/>
          </p:cNvPicPr>
          <p:nvPr/>
        </p:nvPicPr>
        <p:blipFill>
          <a:blip r:embed="rId6"/>
          <a:stretch>
            <a:fillRect/>
          </a:stretch>
        </p:blipFill>
        <p:spPr>
          <a:xfrm>
            <a:off x="1048309" y="2638001"/>
            <a:ext cx="5047691" cy="1053054"/>
          </a:xfrm>
          <a:prstGeom prst="rect">
            <a:avLst/>
          </a:prstGeom>
        </p:spPr>
      </p:pic>
      <p:sp>
        <p:nvSpPr>
          <p:cNvPr id="7" name="CaixaDeTexto 6">
            <a:extLst>
              <a:ext uri="{FF2B5EF4-FFF2-40B4-BE49-F238E27FC236}">
                <a16:creationId xmlns:a16="http://schemas.microsoft.com/office/drawing/2014/main" id="{ECD27F0D-82BB-C44E-B26E-DBE90EB433C8}"/>
              </a:ext>
            </a:extLst>
          </p:cNvPr>
          <p:cNvSpPr txBox="1"/>
          <p:nvPr/>
        </p:nvSpPr>
        <p:spPr>
          <a:xfrm>
            <a:off x="499017" y="3960369"/>
            <a:ext cx="6395224" cy="923330"/>
          </a:xfrm>
          <a:prstGeom prst="rect">
            <a:avLst/>
          </a:prstGeom>
          <a:noFill/>
        </p:spPr>
        <p:txBody>
          <a:bodyPr wrap="square">
            <a:spAutoFit/>
          </a:bodyPr>
          <a:lstStyle/>
          <a:p>
            <a:pPr>
              <a:buNone/>
            </a:pPr>
            <a:r>
              <a:rPr lang="pt-BR" dirty="0">
                <a:latin typeface="Montserrat" panose="00000500000000000000" pitchFamily="2" charset="0"/>
              </a:rPr>
              <a:t>O resultado é um tensor 2 × 1000 contendo os </a:t>
            </a:r>
            <a:r>
              <a:rPr lang="pt-BR" dirty="0" err="1">
                <a:latin typeface="Montserrat" panose="00000500000000000000" pitchFamily="2" charset="0"/>
              </a:rPr>
              <a:t>logits</a:t>
            </a:r>
            <a:r>
              <a:rPr lang="pt-BR" dirty="0">
                <a:latin typeface="Montserrat" panose="00000500000000000000" pitchFamily="2" charset="0"/>
              </a:rPr>
              <a:t> para cada imagem. Podemos usar </a:t>
            </a:r>
            <a:r>
              <a:rPr lang="pt-BR" dirty="0" err="1">
                <a:latin typeface="Montserrat" panose="00000500000000000000" pitchFamily="2" charset="0"/>
              </a:rPr>
              <a:t>torch.argmax</a:t>
            </a:r>
            <a:r>
              <a:rPr lang="pt-BR" dirty="0">
                <a:latin typeface="Montserrat" panose="00000500000000000000" pitchFamily="2" charset="0"/>
              </a:rPr>
              <a:t>() para obter a classe com maior </a:t>
            </a:r>
            <a:r>
              <a:rPr lang="pt-BR" dirty="0" err="1">
                <a:latin typeface="Montserrat" panose="00000500000000000000" pitchFamily="2" charset="0"/>
              </a:rPr>
              <a:t>logit</a:t>
            </a:r>
            <a:r>
              <a:rPr lang="pt-BR" dirty="0">
                <a:latin typeface="Montserrat" panose="00000500000000000000" pitchFamily="2" charset="0"/>
              </a:rPr>
              <a:t>:</a:t>
            </a:r>
          </a:p>
        </p:txBody>
      </p:sp>
      <p:pic>
        <p:nvPicPr>
          <p:cNvPr id="12" name="Imagem 11" descr="Texto&#10;&#10;O conteúdo gerado por IA pode estar incorreto.">
            <a:extLst>
              <a:ext uri="{FF2B5EF4-FFF2-40B4-BE49-F238E27FC236}">
                <a16:creationId xmlns:a16="http://schemas.microsoft.com/office/drawing/2014/main" id="{DEA22ECC-32AC-2A3D-8613-ED17C108F6D9}"/>
              </a:ext>
            </a:extLst>
          </p:cNvPr>
          <p:cNvPicPr>
            <a:picLocks noChangeAspect="1"/>
          </p:cNvPicPr>
          <p:nvPr/>
        </p:nvPicPr>
        <p:blipFill>
          <a:blip r:embed="rId7"/>
          <a:stretch>
            <a:fillRect/>
          </a:stretch>
        </p:blipFill>
        <p:spPr>
          <a:xfrm>
            <a:off x="925552" y="5012931"/>
            <a:ext cx="5252224" cy="1053332"/>
          </a:xfrm>
          <a:prstGeom prst="rect">
            <a:avLst/>
          </a:prstGeom>
        </p:spPr>
      </p:pic>
    </p:spTree>
    <p:extLst>
      <p:ext uri="{BB962C8B-B14F-4D97-AF65-F5344CB8AC3E}">
        <p14:creationId xmlns:p14="http://schemas.microsoft.com/office/powerpoint/2010/main" val="236649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F4A23-C8B7-0735-53CA-42A471B67F33}"/>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7597153D-8CCA-8E47-604F-464091F4DBBC}"/>
              </a:ext>
            </a:extLst>
          </p:cNvPr>
          <p:cNvSpPr txBox="1"/>
          <p:nvPr/>
        </p:nvSpPr>
        <p:spPr>
          <a:xfrm>
            <a:off x="1464278" y="613558"/>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Using</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TorchVision’s</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Pretrained</a:t>
            </a:r>
            <a:r>
              <a:rPr lang="pt-BR" sz="2400" b="0" i="0" dirty="0">
                <a:solidFill>
                  <a:schemeClr val="accent4"/>
                </a:solidFill>
                <a:effectLst/>
                <a:latin typeface="Montserrat" panose="00000500000000000000" pitchFamily="2" charset="0"/>
              </a:rPr>
              <a:t> Models</a:t>
            </a:r>
          </a:p>
        </p:txBody>
      </p:sp>
      <p:sp>
        <p:nvSpPr>
          <p:cNvPr id="5" name="CaixaDeTexto 4">
            <a:extLst>
              <a:ext uri="{FF2B5EF4-FFF2-40B4-BE49-F238E27FC236}">
                <a16:creationId xmlns:a16="http://schemas.microsoft.com/office/drawing/2014/main" id="{1E70D362-11D0-71C4-EB8E-8E1AFE78C82F}"/>
              </a:ext>
            </a:extLst>
          </p:cNvPr>
          <p:cNvSpPr txBox="1"/>
          <p:nvPr/>
        </p:nvSpPr>
        <p:spPr>
          <a:xfrm>
            <a:off x="499017" y="1379428"/>
            <a:ext cx="6395224" cy="923330"/>
          </a:xfrm>
          <a:prstGeom prst="rect">
            <a:avLst/>
          </a:prstGeom>
          <a:noFill/>
        </p:spPr>
        <p:txBody>
          <a:bodyPr wrap="square">
            <a:spAutoFit/>
          </a:bodyPr>
          <a:lstStyle/>
          <a:p>
            <a:r>
              <a:rPr lang="pt-BR" dirty="0">
                <a:latin typeface="Montserrat" panose="00000500000000000000" pitchFamily="2" charset="0"/>
              </a:rPr>
              <a:t>Para saber o que cada classe representa, usamos o atributo </a:t>
            </a:r>
            <a:r>
              <a:rPr lang="pt-BR" b="1" dirty="0">
                <a:latin typeface="Montserrat" panose="00000500000000000000" pitchFamily="2" charset="0"/>
              </a:rPr>
              <a:t>meta</a:t>
            </a:r>
            <a:r>
              <a:rPr lang="pt-BR" dirty="0">
                <a:latin typeface="Montserrat" panose="00000500000000000000" pitchFamily="2" charset="0"/>
              </a:rPr>
              <a:t> do objeto de pesos, que contém os nomes das categorias:</a:t>
            </a:r>
          </a:p>
        </p:txBody>
      </p:sp>
      <p:pic>
        <p:nvPicPr>
          <p:cNvPr id="8" name="Imagem 7" descr="Interface gráfica do usuário&#10;&#10;O conteúdo gerado por IA pode estar incorreto.">
            <a:extLst>
              <a:ext uri="{FF2B5EF4-FFF2-40B4-BE49-F238E27FC236}">
                <a16:creationId xmlns:a16="http://schemas.microsoft.com/office/drawing/2014/main" id="{F3D1BFA1-7A3F-92AD-5A97-F4AB1085B463}"/>
              </a:ext>
            </a:extLst>
          </p:cNvPr>
          <p:cNvPicPr>
            <a:picLocks noChangeAspect="1"/>
          </p:cNvPicPr>
          <p:nvPr/>
        </p:nvPicPr>
        <p:blipFill>
          <a:blip r:embed="rId2"/>
          <a:stretch>
            <a:fillRect/>
          </a:stretch>
        </p:blipFill>
        <p:spPr>
          <a:xfrm>
            <a:off x="10064418" y="4607285"/>
            <a:ext cx="1505902" cy="863241"/>
          </a:xfrm>
          <a:prstGeom prst="rect">
            <a:avLst/>
          </a:prstGeom>
        </p:spPr>
      </p:pic>
      <p:pic>
        <p:nvPicPr>
          <p:cNvPr id="15" name="Imagem 14" descr="Diagrama&#10;&#10;O conteúdo gerado por IA pode estar incorreto.">
            <a:extLst>
              <a:ext uri="{FF2B5EF4-FFF2-40B4-BE49-F238E27FC236}">
                <a16:creationId xmlns:a16="http://schemas.microsoft.com/office/drawing/2014/main" id="{6F7D0529-9BFC-1B73-C5CF-8AA7DC920C05}"/>
              </a:ext>
            </a:extLst>
          </p:cNvPr>
          <p:cNvPicPr>
            <a:picLocks noChangeAspect="1"/>
          </p:cNvPicPr>
          <p:nvPr/>
        </p:nvPicPr>
        <p:blipFill>
          <a:blip r:embed="rId3"/>
          <a:stretch>
            <a:fillRect/>
          </a:stretch>
        </p:blipFill>
        <p:spPr>
          <a:xfrm>
            <a:off x="7016905" y="2900191"/>
            <a:ext cx="4446550" cy="1266283"/>
          </a:xfrm>
          <a:prstGeom prst="rect">
            <a:avLst/>
          </a:prstGeom>
        </p:spPr>
      </p:pic>
      <p:pic>
        <p:nvPicPr>
          <p:cNvPr id="17" name="Imagem 16" descr="Diagrama&#10;&#10;O conteúdo gerado por IA pode estar incorreto.">
            <a:extLst>
              <a:ext uri="{FF2B5EF4-FFF2-40B4-BE49-F238E27FC236}">
                <a16:creationId xmlns:a16="http://schemas.microsoft.com/office/drawing/2014/main" id="{19BF0ED9-1DAE-92A2-8E43-487E9196C859}"/>
              </a:ext>
            </a:extLst>
          </p:cNvPr>
          <p:cNvPicPr>
            <a:picLocks noChangeAspect="1"/>
          </p:cNvPicPr>
          <p:nvPr/>
        </p:nvPicPr>
        <p:blipFill>
          <a:blip r:embed="rId4"/>
          <a:stretch>
            <a:fillRect/>
          </a:stretch>
        </p:blipFill>
        <p:spPr>
          <a:xfrm>
            <a:off x="7016904" y="4372388"/>
            <a:ext cx="2477052" cy="1887776"/>
          </a:xfrm>
          <a:prstGeom prst="rect">
            <a:avLst/>
          </a:prstGeom>
        </p:spPr>
      </p:pic>
      <p:pic>
        <p:nvPicPr>
          <p:cNvPr id="21" name="Imagem 20" descr="Texto&#10;&#10;O conteúdo gerado por IA pode estar incorreto.">
            <a:extLst>
              <a:ext uri="{FF2B5EF4-FFF2-40B4-BE49-F238E27FC236}">
                <a16:creationId xmlns:a16="http://schemas.microsoft.com/office/drawing/2014/main" id="{E8FC9956-3C42-3E7D-9E8D-8C1E5F3D8924}"/>
              </a:ext>
            </a:extLst>
          </p:cNvPr>
          <p:cNvPicPr>
            <a:picLocks noChangeAspect="1"/>
          </p:cNvPicPr>
          <p:nvPr/>
        </p:nvPicPr>
        <p:blipFill>
          <a:blip r:embed="rId5"/>
          <a:stretch>
            <a:fillRect/>
          </a:stretch>
        </p:blipFill>
        <p:spPr>
          <a:xfrm>
            <a:off x="7865078" y="1430331"/>
            <a:ext cx="2750204" cy="1182681"/>
          </a:xfrm>
          <a:prstGeom prst="rect">
            <a:avLst/>
          </a:prstGeom>
        </p:spPr>
      </p:pic>
      <p:sp>
        <p:nvSpPr>
          <p:cNvPr id="7" name="CaixaDeTexto 6">
            <a:extLst>
              <a:ext uri="{FF2B5EF4-FFF2-40B4-BE49-F238E27FC236}">
                <a16:creationId xmlns:a16="http://schemas.microsoft.com/office/drawing/2014/main" id="{F092706D-AE53-2BE6-89FF-25D91E32CC42}"/>
              </a:ext>
            </a:extLst>
          </p:cNvPr>
          <p:cNvSpPr txBox="1"/>
          <p:nvPr/>
        </p:nvSpPr>
        <p:spPr>
          <a:xfrm>
            <a:off x="412595" y="3960369"/>
            <a:ext cx="6481646" cy="1477328"/>
          </a:xfrm>
          <a:prstGeom prst="rect">
            <a:avLst/>
          </a:prstGeom>
          <a:noFill/>
        </p:spPr>
        <p:txBody>
          <a:bodyPr wrap="square">
            <a:spAutoFit/>
          </a:bodyPr>
          <a:lstStyle/>
          <a:p>
            <a:pPr>
              <a:buNone/>
            </a:pPr>
            <a:r>
              <a:rPr lang="pt-BR" dirty="0">
                <a:latin typeface="Montserrat" panose="00000500000000000000" pitchFamily="2" charset="0"/>
              </a:rPr>
              <a:t>Assim, a primeira imagem é classificada como “</a:t>
            </a:r>
            <a:r>
              <a:rPr lang="pt-BR" dirty="0" err="1">
                <a:latin typeface="Montserrat" panose="00000500000000000000" pitchFamily="2" charset="0"/>
              </a:rPr>
              <a:t>palace</a:t>
            </a:r>
            <a:r>
              <a:rPr lang="pt-BR" dirty="0">
                <a:latin typeface="Montserrat" panose="00000500000000000000" pitchFamily="2" charset="0"/>
              </a:rPr>
              <a:t>” e a segunda como “</a:t>
            </a:r>
            <a:r>
              <a:rPr lang="pt-BR" dirty="0" err="1">
                <a:latin typeface="Montserrat" panose="00000500000000000000" pitchFamily="2" charset="0"/>
              </a:rPr>
              <a:t>daisy</a:t>
            </a:r>
            <a:r>
              <a:rPr lang="pt-BR" dirty="0">
                <a:latin typeface="Montserrat" panose="00000500000000000000" pitchFamily="2" charset="0"/>
              </a:rPr>
              <a:t>”. Apesar do </a:t>
            </a:r>
            <a:r>
              <a:rPr lang="pt-BR" dirty="0" err="1">
                <a:latin typeface="Montserrat" panose="00000500000000000000" pitchFamily="2" charset="0"/>
              </a:rPr>
              <a:t>dataset</a:t>
            </a:r>
            <a:r>
              <a:rPr lang="pt-BR" dirty="0">
                <a:latin typeface="Montserrat" panose="00000500000000000000" pitchFamily="2" charset="0"/>
              </a:rPr>
              <a:t> </a:t>
            </a:r>
            <a:r>
              <a:rPr lang="pt-BR" dirty="0" err="1">
                <a:latin typeface="Montserrat" panose="00000500000000000000" pitchFamily="2" charset="0"/>
              </a:rPr>
              <a:t>ImageNet</a:t>
            </a:r>
            <a:r>
              <a:rPr lang="pt-BR" dirty="0">
                <a:latin typeface="Montserrat" panose="00000500000000000000" pitchFamily="2" charset="0"/>
              </a:rPr>
              <a:t> não conter classes específicas como “torre chinesa” ou “dália”, o modelo escolhe substitutos razoáveis.</a:t>
            </a:r>
          </a:p>
        </p:txBody>
      </p:sp>
      <p:pic>
        <p:nvPicPr>
          <p:cNvPr id="4" name="Imagem 3" descr="Interface gráfica do usuário, Texto&#10;&#10;O conteúdo gerado por IA pode estar incorreto.">
            <a:extLst>
              <a:ext uri="{FF2B5EF4-FFF2-40B4-BE49-F238E27FC236}">
                <a16:creationId xmlns:a16="http://schemas.microsoft.com/office/drawing/2014/main" id="{EB934CD0-B506-F8EA-A3F9-AC551D2E0CF3}"/>
              </a:ext>
            </a:extLst>
          </p:cNvPr>
          <p:cNvPicPr>
            <a:picLocks noChangeAspect="1"/>
          </p:cNvPicPr>
          <p:nvPr/>
        </p:nvPicPr>
        <p:blipFill>
          <a:blip r:embed="rId6"/>
          <a:stretch>
            <a:fillRect/>
          </a:stretch>
        </p:blipFill>
        <p:spPr>
          <a:xfrm>
            <a:off x="1231030" y="2517115"/>
            <a:ext cx="4486901" cy="1228896"/>
          </a:xfrm>
          <a:prstGeom prst="rect">
            <a:avLst/>
          </a:prstGeom>
        </p:spPr>
      </p:pic>
    </p:spTree>
    <p:extLst>
      <p:ext uri="{BB962C8B-B14F-4D97-AF65-F5344CB8AC3E}">
        <p14:creationId xmlns:p14="http://schemas.microsoft.com/office/powerpoint/2010/main" val="3186266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E35F5-C8F6-D2C6-2299-3A2E4502DFAB}"/>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897C6355-ABC3-E3DD-D425-E9E5B509FE1C}"/>
              </a:ext>
            </a:extLst>
          </p:cNvPr>
          <p:cNvSpPr txBox="1"/>
          <p:nvPr/>
        </p:nvSpPr>
        <p:spPr>
          <a:xfrm>
            <a:off x="1464278" y="613558"/>
            <a:ext cx="6400800" cy="461665"/>
          </a:xfrm>
          <a:prstGeom prst="rect">
            <a:avLst/>
          </a:prstGeom>
          <a:noFill/>
        </p:spPr>
        <p:txBody>
          <a:bodyPr wrap="square">
            <a:spAutoFit/>
          </a:bodyPr>
          <a:lstStyle/>
          <a:p>
            <a:pPr algn="l" fontAlgn="base">
              <a:spcAft>
                <a:spcPts val="2400"/>
              </a:spcAft>
              <a:buNone/>
            </a:pPr>
            <a:r>
              <a:rPr lang="pt-BR" sz="2400" b="0" i="0" dirty="0" err="1">
                <a:solidFill>
                  <a:schemeClr val="accent4"/>
                </a:solidFill>
                <a:effectLst/>
                <a:latin typeface="Montserrat" panose="00000500000000000000" pitchFamily="2" charset="0"/>
              </a:rPr>
              <a:t>Using</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TorchVision’s</a:t>
            </a:r>
            <a:r>
              <a:rPr lang="pt-BR" sz="2400" b="0" i="0" dirty="0">
                <a:solidFill>
                  <a:schemeClr val="accent4"/>
                </a:solidFill>
                <a:effectLst/>
                <a:latin typeface="Montserrat" panose="00000500000000000000" pitchFamily="2" charset="0"/>
              </a:rPr>
              <a:t> </a:t>
            </a:r>
            <a:r>
              <a:rPr lang="pt-BR" sz="2400" b="0" i="0" dirty="0" err="1">
                <a:solidFill>
                  <a:schemeClr val="accent4"/>
                </a:solidFill>
                <a:effectLst/>
                <a:latin typeface="Montserrat" panose="00000500000000000000" pitchFamily="2" charset="0"/>
              </a:rPr>
              <a:t>Pretrained</a:t>
            </a:r>
            <a:r>
              <a:rPr lang="pt-BR" sz="2400" b="0" i="0" dirty="0">
                <a:solidFill>
                  <a:schemeClr val="accent4"/>
                </a:solidFill>
                <a:effectLst/>
                <a:latin typeface="Montserrat" panose="00000500000000000000" pitchFamily="2" charset="0"/>
              </a:rPr>
              <a:t> Models</a:t>
            </a:r>
          </a:p>
        </p:txBody>
      </p:sp>
      <p:sp>
        <p:nvSpPr>
          <p:cNvPr id="5" name="CaixaDeTexto 4">
            <a:extLst>
              <a:ext uri="{FF2B5EF4-FFF2-40B4-BE49-F238E27FC236}">
                <a16:creationId xmlns:a16="http://schemas.microsoft.com/office/drawing/2014/main" id="{F8FD6E94-5522-1DF3-EAD3-3D2288B51CE7}"/>
              </a:ext>
            </a:extLst>
          </p:cNvPr>
          <p:cNvSpPr txBox="1"/>
          <p:nvPr/>
        </p:nvSpPr>
        <p:spPr>
          <a:xfrm>
            <a:off x="514349" y="1495929"/>
            <a:ext cx="6395224" cy="646331"/>
          </a:xfrm>
          <a:prstGeom prst="rect">
            <a:avLst/>
          </a:prstGeom>
          <a:noFill/>
        </p:spPr>
        <p:txBody>
          <a:bodyPr wrap="square">
            <a:spAutoFit/>
          </a:bodyPr>
          <a:lstStyle/>
          <a:p>
            <a:r>
              <a:rPr lang="pt-BR" dirty="0">
                <a:latin typeface="Montserrat" panose="00000500000000000000" pitchFamily="2" charset="0"/>
              </a:rPr>
              <a:t>Podemos obter as três classes mais prováveis com </a:t>
            </a:r>
            <a:r>
              <a:rPr lang="pt-BR" dirty="0" err="1">
                <a:latin typeface="Montserrat" panose="00000500000000000000" pitchFamily="2" charset="0"/>
              </a:rPr>
              <a:t>topk</a:t>
            </a:r>
            <a:r>
              <a:rPr lang="pt-BR" dirty="0">
                <a:latin typeface="Montserrat" panose="00000500000000000000" pitchFamily="2" charset="0"/>
              </a:rPr>
              <a:t>() e as probabilidades usando </a:t>
            </a:r>
            <a:r>
              <a:rPr lang="pt-BR" dirty="0" err="1">
                <a:latin typeface="Montserrat" panose="00000500000000000000" pitchFamily="2" charset="0"/>
              </a:rPr>
              <a:t>softmax</a:t>
            </a:r>
            <a:r>
              <a:rPr lang="pt-BR" dirty="0">
                <a:latin typeface="Montserrat" panose="00000500000000000000" pitchFamily="2" charset="0"/>
              </a:rPr>
              <a:t>:</a:t>
            </a:r>
          </a:p>
        </p:txBody>
      </p:sp>
      <p:pic>
        <p:nvPicPr>
          <p:cNvPr id="8" name="Imagem 7" descr="Interface gráfica do usuário&#10;&#10;O conteúdo gerado por IA pode estar incorreto.">
            <a:extLst>
              <a:ext uri="{FF2B5EF4-FFF2-40B4-BE49-F238E27FC236}">
                <a16:creationId xmlns:a16="http://schemas.microsoft.com/office/drawing/2014/main" id="{38D138C7-9216-FCD6-FEA8-1F57CD85FD88}"/>
              </a:ext>
            </a:extLst>
          </p:cNvPr>
          <p:cNvPicPr>
            <a:picLocks noChangeAspect="1"/>
          </p:cNvPicPr>
          <p:nvPr/>
        </p:nvPicPr>
        <p:blipFill>
          <a:blip r:embed="rId2"/>
          <a:stretch>
            <a:fillRect/>
          </a:stretch>
        </p:blipFill>
        <p:spPr>
          <a:xfrm>
            <a:off x="10064418" y="4607285"/>
            <a:ext cx="1505902" cy="863241"/>
          </a:xfrm>
          <a:prstGeom prst="rect">
            <a:avLst/>
          </a:prstGeom>
        </p:spPr>
      </p:pic>
      <p:pic>
        <p:nvPicPr>
          <p:cNvPr id="15" name="Imagem 14" descr="Diagrama&#10;&#10;O conteúdo gerado por IA pode estar incorreto.">
            <a:extLst>
              <a:ext uri="{FF2B5EF4-FFF2-40B4-BE49-F238E27FC236}">
                <a16:creationId xmlns:a16="http://schemas.microsoft.com/office/drawing/2014/main" id="{85DF795B-1729-2BA6-173F-011394233848}"/>
              </a:ext>
            </a:extLst>
          </p:cNvPr>
          <p:cNvPicPr>
            <a:picLocks noChangeAspect="1"/>
          </p:cNvPicPr>
          <p:nvPr/>
        </p:nvPicPr>
        <p:blipFill>
          <a:blip r:embed="rId3"/>
          <a:stretch>
            <a:fillRect/>
          </a:stretch>
        </p:blipFill>
        <p:spPr>
          <a:xfrm>
            <a:off x="7016905" y="2900191"/>
            <a:ext cx="4446550" cy="1266283"/>
          </a:xfrm>
          <a:prstGeom prst="rect">
            <a:avLst/>
          </a:prstGeom>
        </p:spPr>
      </p:pic>
      <p:pic>
        <p:nvPicPr>
          <p:cNvPr id="17" name="Imagem 16" descr="Diagrama&#10;&#10;O conteúdo gerado por IA pode estar incorreto.">
            <a:extLst>
              <a:ext uri="{FF2B5EF4-FFF2-40B4-BE49-F238E27FC236}">
                <a16:creationId xmlns:a16="http://schemas.microsoft.com/office/drawing/2014/main" id="{31A86ED9-E00F-563C-A918-857147A74E0F}"/>
              </a:ext>
            </a:extLst>
          </p:cNvPr>
          <p:cNvPicPr>
            <a:picLocks noChangeAspect="1"/>
          </p:cNvPicPr>
          <p:nvPr/>
        </p:nvPicPr>
        <p:blipFill>
          <a:blip r:embed="rId4"/>
          <a:stretch>
            <a:fillRect/>
          </a:stretch>
        </p:blipFill>
        <p:spPr>
          <a:xfrm>
            <a:off x="7016904" y="4372388"/>
            <a:ext cx="2477052" cy="1887776"/>
          </a:xfrm>
          <a:prstGeom prst="rect">
            <a:avLst/>
          </a:prstGeom>
        </p:spPr>
      </p:pic>
      <p:pic>
        <p:nvPicPr>
          <p:cNvPr id="21" name="Imagem 20" descr="Texto&#10;&#10;O conteúdo gerado por IA pode estar incorreto.">
            <a:extLst>
              <a:ext uri="{FF2B5EF4-FFF2-40B4-BE49-F238E27FC236}">
                <a16:creationId xmlns:a16="http://schemas.microsoft.com/office/drawing/2014/main" id="{654EF3AC-92C1-6B37-E11B-44635A89CD8C}"/>
              </a:ext>
            </a:extLst>
          </p:cNvPr>
          <p:cNvPicPr>
            <a:picLocks noChangeAspect="1"/>
          </p:cNvPicPr>
          <p:nvPr/>
        </p:nvPicPr>
        <p:blipFill>
          <a:blip r:embed="rId5"/>
          <a:stretch>
            <a:fillRect/>
          </a:stretch>
        </p:blipFill>
        <p:spPr>
          <a:xfrm>
            <a:off x="7865078" y="1430331"/>
            <a:ext cx="2750204" cy="1182681"/>
          </a:xfrm>
          <a:prstGeom prst="rect">
            <a:avLst/>
          </a:prstGeom>
        </p:spPr>
      </p:pic>
      <p:pic>
        <p:nvPicPr>
          <p:cNvPr id="9" name="Imagem 8" descr="Texto&#10;&#10;O conteúdo gerado por IA pode estar incorreto.">
            <a:extLst>
              <a:ext uri="{FF2B5EF4-FFF2-40B4-BE49-F238E27FC236}">
                <a16:creationId xmlns:a16="http://schemas.microsoft.com/office/drawing/2014/main" id="{5DC0B230-9384-CE32-8670-C8030D94A8A0}"/>
              </a:ext>
            </a:extLst>
          </p:cNvPr>
          <p:cNvPicPr>
            <a:picLocks noChangeAspect="1"/>
          </p:cNvPicPr>
          <p:nvPr/>
        </p:nvPicPr>
        <p:blipFill>
          <a:blip r:embed="rId6"/>
          <a:stretch>
            <a:fillRect/>
          </a:stretch>
        </p:blipFill>
        <p:spPr>
          <a:xfrm>
            <a:off x="621680" y="2442738"/>
            <a:ext cx="6180563" cy="2276793"/>
          </a:xfrm>
          <a:prstGeom prst="rect">
            <a:avLst/>
          </a:prstGeom>
        </p:spPr>
      </p:pic>
      <p:sp>
        <p:nvSpPr>
          <p:cNvPr id="12" name="CaixaDeTexto 11">
            <a:extLst>
              <a:ext uri="{FF2B5EF4-FFF2-40B4-BE49-F238E27FC236}">
                <a16:creationId xmlns:a16="http://schemas.microsoft.com/office/drawing/2014/main" id="{E17CF9E6-3262-7420-786C-C390CD7A4AAE}"/>
              </a:ext>
            </a:extLst>
          </p:cNvPr>
          <p:cNvSpPr txBox="1"/>
          <p:nvPr/>
        </p:nvSpPr>
        <p:spPr>
          <a:xfrm>
            <a:off x="479035" y="5038905"/>
            <a:ext cx="6395224" cy="923330"/>
          </a:xfrm>
          <a:prstGeom prst="rect">
            <a:avLst/>
          </a:prstGeom>
          <a:noFill/>
        </p:spPr>
        <p:txBody>
          <a:bodyPr wrap="square">
            <a:spAutoFit/>
          </a:bodyPr>
          <a:lstStyle/>
          <a:p>
            <a:r>
              <a:rPr lang="pt-BR" dirty="0">
                <a:latin typeface="Montserrat" panose="00000500000000000000" pitchFamily="2" charset="0"/>
              </a:rPr>
              <a:t>Isso mostra que o modelo não só indica a classe mais provável, mas também fornece uma distribuição de confiança para as principais classes.</a:t>
            </a:r>
          </a:p>
        </p:txBody>
      </p:sp>
    </p:spTree>
    <p:extLst>
      <p:ext uri="{BB962C8B-B14F-4D97-AF65-F5344CB8AC3E}">
        <p14:creationId xmlns:p14="http://schemas.microsoft.com/office/powerpoint/2010/main" val="1399372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3F147-72AB-142D-3EE5-936D04F6E341}"/>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355EFBC9-8F7A-44BC-80E7-28D530D2737A}"/>
              </a:ext>
            </a:extLst>
          </p:cNvPr>
          <p:cNvSpPr txBox="1"/>
          <p:nvPr/>
        </p:nvSpPr>
        <p:spPr>
          <a:xfrm>
            <a:off x="1398896" y="597836"/>
            <a:ext cx="6400800" cy="461665"/>
          </a:xfrm>
          <a:prstGeom prst="rect">
            <a:avLst/>
          </a:prstGeom>
          <a:noFill/>
        </p:spPr>
        <p:txBody>
          <a:bodyPr wrap="square">
            <a:spAutoFit/>
          </a:bodyPr>
          <a:lstStyle/>
          <a:p>
            <a:pPr algn="l" fontAlgn="base">
              <a:spcAft>
                <a:spcPts val="2400"/>
              </a:spcAft>
              <a:buNone/>
            </a:pPr>
            <a:r>
              <a:rPr lang="pt-BR" sz="2400" dirty="0" err="1">
                <a:solidFill>
                  <a:schemeClr val="accent4"/>
                </a:solidFill>
                <a:latin typeface="Montserrat" panose="00000500000000000000" pitchFamily="2" charset="0"/>
              </a:rPr>
              <a:t>Pretrained</a:t>
            </a:r>
            <a:r>
              <a:rPr lang="pt-BR" sz="2400" dirty="0">
                <a:solidFill>
                  <a:schemeClr val="accent4"/>
                </a:solidFill>
                <a:latin typeface="Montserrat" panose="00000500000000000000" pitchFamily="2" charset="0"/>
              </a:rPr>
              <a:t> Models for </a:t>
            </a:r>
            <a:r>
              <a:rPr lang="pt-BR" sz="2400" dirty="0" err="1">
                <a:solidFill>
                  <a:schemeClr val="accent4"/>
                </a:solidFill>
                <a:latin typeface="Montserrat" panose="00000500000000000000" pitchFamily="2" charset="0"/>
              </a:rPr>
              <a:t>Transfer</a:t>
            </a:r>
            <a:r>
              <a:rPr lang="pt-BR" sz="2400" dirty="0">
                <a:solidFill>
                  <a:schemeClr val="accent4"/>
                </a:solidFill>
                <a:latin typeface="Montserrat" panose="00000500000000000000" pitchFamily="2" charset="0"/>
              </a:rPr>
              <a:t> Learning</a:t>
            </a:r>
            <a:endParaRPr lang="pt-BR" sz="2400" b="0" i="0" dirty="0">
              <a:solidFill>
                <a:schemeClr val="accent4"/>
              </a:solidFill>
              <a:effectLst/>
              <a:latin typeface="Montserrat" panose="00000500000000000000" pitchFamily="2" charset="0"/>
            </a:endParaRPr>
          </a:p>
        </p:txBody>
      </p:sp>
      <p:sp>
        <p:nvSpPr>
          <p:cNvPr id="3" name="CaixaDeTexto 2">
            <a:extLst>
              <a:ext uri="{FF2B5EF4-FFF2-40B4-BE49-F238E27FC236}">
                <a16:creationId xmlns:a16="http://schemas.microsoft.com/office/drawing/2014/main" id="{CBC10454-0257-2BF5-88C5-9133C5DE0D06}"/>
              </a:ext>
            </a:extLst>
          </p:cNvPr>
          <p:cNvSpPr txBox="1"/>
          <p:nvPr/>
        </p:nvSpPr>
        <p:spPr>
          <a:xfrm>
            <a:off x="568850" y="2217551"/>
            <a:ext cx="6400800" cy="2862322"/>
          </a:xfrm>
          <a:prstGeom prst="rect">
            <a:avLst/>
          </a:prstGeom>
          <a:noFill/>
        </p:spPr>
        <p:txBody>
          <a:bodyPr wrap="square">
            <a:spAutoFit/>
          </a:bodyPr>
          <a:lstStyle/>
          <a:p>
            <a:r>
              <a:rPr lang="pt-BR" dirty="0">
                <a:latin typeface="Montserrat" panose="00000500000000000000" pitchFamily="2" charset="0"/>
              </a:rPr>
              <a:t>Quando não temos dados suficientes para treinar um classificador de imagens do zero, uma boa estratégia é reutilizar as camadas iniciais de um modelo </a:t>
            </a:r>
            <a:r>
              <a:rPr lang="pt-BR" dirty="0" err="1">
                <a:latin typeface="Montserrat" panose="00000500000000000000" pitchFamily="2" charset="0"/>
              </a:rPr>
              <a:t>pré</a:t>
            </a:r>
            <a:r>
              <a:rPr lang="pt-BR" dirty="0">
                <a:latin typeface="Montserrat" panose="00000500000000000000" pitchFamily="2" charset="0"/>
              </a:rPr>
              <a:t>-treinado. Neste exemplo, usamos o modelo </a:t>
            </a:r>
            <a:r>
              <a:rPr lang="pt-BR" dirty="0" err="1">
                <a:latin typeface="Montserrat" panose="00000500000000000000" pitchFamily="2" charset="0"/>
              </a:rPr>
              <a:t>ConvNeXt</a:t>
            </a:r>
            <a:r>
              <a:rPr lang="pt-BR" dirty="0">
                <a:latin typeface="Montserrat" panose="00000500000000000000" pitchFamily="2" charset="0"/>
              </a:rPr>
              <a:t> </a:t>
            </a:r>
            <a:r>
              <a:rPr lang="pt-BR" dirty="0" err="1">
                <a:latin typeface="Montserrat" panose="00000500000000000000" pitchFamily="2" charset="0"/>
              </a:rPr>
              <a:t>pré</a:t>
            </a:r>
            <a:r>
              <a:rPr lang="pt-BR" dirty="0">
                <a:latin typeface="Montserrat" panose="00000500000000000000" pitchFamily="2" charset="0"/>
              </a:rPr>
              <a:t>-treinado no </a:t>
            </a:r>
            <a:r>
              <a:rPr lang="pt-BR" dirty="0" err="1">
                <a:latin typeface="Montserrat" panose="00000500000000000000" pitchFamily="2" charset="0"/>
              </a:rPr>
              <a:t>ImageNet</a:t>
            </a:r>
            <a:r>
              <a:rPr lang="pt-BR" dirty="0">
                <a:latin typeface="Montserrat" panose="00000500000000000000" pitchFamily="2" charset="0"/>
              </a:rPr>
              <a:t> e substituímos sua cabeça de classificação para treinar no conjunto Flowers102, que possui apenas 10 imagens por classe em 102 classes. Treinar do zero seria muito difícil, mas usando um modelo </a:t>
            </a:r>
            <a:r>
              <a:rPr lang="pt-BR" dirty="0" err="1">
                <a:latin typeface="Montserrat" panose="00000500000000000000" pitchFamily="2" charset="0"/>
              </a:rPr>
              <a:t>pré</a:t>
            </a:r>
            <a:r>
              <a:rPr lang="pt-BR" dirty="0">
                <a:latin typeface="Montserrat" panose="00000500000000000000" pitchFamily="2" charset="0"/>
              </a:rPr>
              <a:t>-treinado é fácil superar 90% de acurácia.</a:t>
            </a:r>
          </a:p>
        </p:txBody>
      </p:sp>
      <p:pic>
        <p:nvPicPr>
          <p:cNvPr id="5" name="Imagem 4" descr="Diagrama&#10;&#10;O conteúdo gerado por IA pode estar incorreto.">
            <a:extLst>
              <a:ext uri="{FF2B5EF4-FFF2-40B4-BE49-F238E27FC236}">
                <a16:creationId xmlns:a16="http://schemas.microsoft.com/office/drawing/2014/main" id="{1C454B1A-7738-FA66-60EA-C14272AB4292}"/>
              </a:ext>
            </a:extLst>
          </p:cNvPr>
          <p:cNvPicPr>
            <a:picLocks noChangeAspect="1"/>
          </p:cNvPicPr>
          <p:nvPr/>
        </p:nvPicPr>
        <p:blipFill>
          <a:blip r:embed="rId2"/>
          <a:stretch>
            <a:fillRect/>
          </a:stretch>
        </p:blipFill>
        <p:spPr>
          <a:xfrm>
            <a:off x="7356087" y="1416206"/>
            <a:ext cx="3300873" cy="3858321"/>
          </a:xfrm>
          <a:prstGeom prst="rect">
            <a:avLst/>
          </a:prstGeom>
        </p:spPr>
      </p:pic>
    </p:spTree>
    <p:extLst>
      <p:ext uri="{BB962C8B-B14F-4D97-AF65-F5344CB8AC3E}">
        <p14:creationId xmlns:p14="http://schemas.microsoft.com/office/powerpoint/2010/main" val="948034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7ab74db-4238-406f-8cb3-c3fd899d474d">
      <Terms xmlns="http://schemas.microsoft.com/office/infopath/2007/PartnerControls"/>
    </lcf76f155ced4ddcb4097134ff3c332f>
    <TaxCatchAll xmlns="2a6c6581-5816-4834-9ce9-3d5d3369796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B201D280CC1A3048B2747D95AEE83B38" ma:contentTypeVersion="11" ma:contentTypeDescription="Crie um novo documento." ma:contentTypeScope="" ma:versionID="e5dbd6cbd0c2c78455071ba41b0aa5a9">
  <xsd:schema xmlns:xsd="http://www.w3.org/2001/XMLSchema" xmlns:xs="http://www.w3.org/2001/XMLSchema" xmlns:p="http://schemas.microsoft.com/office/2006/metadata/properties" xmlns:ns2="e7ab74db-4238-406f-8cb3-c3fd899d474d" xmlns:ns3="2a6c6581-5816-4834-9ce9-3d5d3369796b" targetNamespace="http://schemas.microsoft.com/office/2006/metadata/properties" ma:root="true" ma:fieldsID="b5c1307a64ab6279800fc0351fcd2422" ns2:_="" ns3:_="">
    <xsd:import namespace="e7ab74db-4238-406f-8cb3-c3fd899d474d"/>
    <xsd:import namespace="2a6c6581-5816-4834-9ce9-3d5d3369796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ab74db-4238-406f-8cb3-c3fd899d47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Marcações de imagem" ma:readOnly="false" ma:fieldId="{5cf76f15-5ced-4ddc-b409-7134ff3c332f}" ma:taxonomyMulti="true" ma:sspId="43d1b825-f36c-4a44-b9f3-096f26119b7b"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6c6581-5816-4834-9ce9-3d5d3369796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5c90cd8-fe14-48ec-92ce-29aaa205d679}" ma:internalName="TaxCatchAll" ma:showField="CatchAllData" ma:web="2a6c6581-5816-4834-9ce9-3d5d336979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3EC452-5DD7-4E00-B1B3-1BE808B23149}">
  <ds:schemaRefs>
    <ds:schemaRef ds:uri="http://purl.org/dc/terms/"/>
    <ds:schemaRef ds:uri="http://schemas.microsoft.com/office/2006/metadata/properties"/>
    <ds:schemaRef ds:uri="http://schemas.microsoft.com/office/infopath/2007/PartnerControls"/>
    <ds:schemaRef ds:uri="http://schemas.microsoft.com/office/2006/documentManagement/types"/>
    <ds:schemaRef ds:uri="e7ab74db-4238-406f-8cb3-c3fd899d474d"/>
    <ds:schemaRef ds:uri="http://purl.org/dc/elements/1.1/"/>
    <ds:schemaRef ds:uri="http://schemas.openxmlformats.org/package/2006/metadata/core-properties"/>
    <ds:schemaRef ds:uri="2a6c6581-5816-4834-9ce9-3d5d3369796b"/>
    <ds:schemaRef ds:uri="http://www.w3.org/XML/1998/namespace"/>
    <ds:schemaRef ds:uri="http://purl.org/dc/dcmitype/"/>
  </ds:schemaRefs>
</ds:datastoreItem>
</file>

<file path=customXml/itemProps2.xml><?xml version="1.0" encoding="utf-8"?>
<ds:datastoreItem xmlns:ds="http://schemas.openxmlformats.org/officeDocument/2006/customXml" ds:itemID="{ABC65A53-CB5D-4A46-8B09-F3CCAA881430}">
  <ds:schemaRefs>
    <ds:schemaRef ds:uri="http://schemas.microsoft.com/sharepoint/v3/contenttype/forms"/>
  </ds:schemaRefs>
</ds:datastoreItem>
</file>

<file path=customXml/itemProps3.xml><?xml version="1.0" encoding="utf-8"?>
<ds:datastoreItem xmlns:ds="http://schemas.openxmlformats.org/officeDocument/2006/customXml" ds:itemID="{285A70D6-5B59-4771-953A-16BB50FACCF3}">
  <ds:schemaRefs>
    <ds:schemaRef ds:uri="2a6c6581-5816-4834-9ce9-3d5d3369796b"/>
    <ds:schemaRef ds:uri="e7ab74db-4238-406f-8cb3-c3fd899d47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411</TotalTime>
  <Words>4919</Words>
  <Application>Microsoft Office PowerPoint</Application>
  <PresentationFormat>Widescreen</PresentationFormat>
  <Paragraphs>141</Paragraphs>
  <Slides>57</Slides>
  <Notes>0</Notes>
  <HiddenSlides>0</HiddenSlides>
  <MMClips>0</MMClips>
  <ScaleCrop>false</ScaleCrop>
  <HeadingPairs>
    <vt:vector size="4" baseType="variant">
      <vt:variant>
        <vt:lpstr>Tema</vt:lpstr>
      </vt:variant>
      <vt:variant>
        <vt:i4>1</vt:i4>
      </vt:variant>
      <vt:variant>
        <vt:lpstr>Títulos de slides</vt:lpstr>
      </vt:variant>
      <vt:variant>
        <vt:i4>57</vt:i4>
      </vt:variant>
    </vt:vector>
  </HeadingPairs>
  <TitlesOfParts>
    <vt:vector size="58"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Susanna Johns</dc:creator>
  <cp:lastModifiedBy>Wington Vital</cp:lastModifiedBy>
  <cp:revision>2</cp:revision>
  <dcterms:created xsi:type="dcterms:W3CDTF">2024-12-02T21:15:35Z</dcterms:created>
  <dcterms:modified xsi:type="dcterms:W3CDTF">2025-12-10T18:15:44Z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0x010100B201D280CC1A3048B2747D95AEE83B38</vt:lpwstr>
  </property>
  <property fmtid="{D5CDD505-2E9C-101B-9397-08002B2CF9AE}" pid="3" name="MediaServiceImageTags">
    <vt:lpwstr/>
  </property>
</Properties>
</file>